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notesMasterIdLst>
    <p:notesMasterId r:id="rId30"/>
  </p:notesMasterIdLst>
  <p:handoutMasterIdLst>
    <p:handoutMasterId r:id="rId31"/>
  </p:handoutMasterIdLst>
  <p:sldIdLst>
    <p:sldId id="395" r:id="rId2"/>
    <p:sldId id="397" r:id="rId3"/>
    <p:sldId id="396" r:id="rId4"/>
    <p:sldId id="398" r:id="rId5"/>
    <p:sldId id="399" r:id="rId6"/>
    <p:sldId id="417" r:id="rId7"/>
    <p:sldId id="400" r:id="rId8"/>
    <p:sldId id="401" r:id="rId9"/>
    <p:sldId id="418" r:id="rId10"/>
    <p:sldId id="402" r:id="rId11"/>
    <p:sldId id="419" r:id="rId12"/>
    <p:sldId id="403" r:id="rId13"/>
    <p:sldId id="404" r:id="rId14"/>
    <p:sldId id="405" r:id="rId15"/>
    <p:sldId id="420" r:id="rId16"/>
    <p:sldId id="406" r:id="rId17"/>
    <p:sldId id="421" r:id="rId18"/>
    <p:sldId id="407" r:id="rId19"/>
    <p:sldId id="422" r:id="rId20"/>
    <p:sldId id="408" r:id="rId21"/>
    <p:sldId id="409" r:id="rId22"/>
    <p:sldId id="410" r:id="rId23"/>
    <p:sldId id="412" r:id="rId24"/>
    <p:sldId id="413" r:id="rId25"/>
    <p:sldId id="414" r:id="rId26"/>
    <p:sldId id="415" r:id="rId27"/>
    <p:sldId id="416" r:id="rId28"/>
    <p:sldId id="423" r:id="rId29"/>
  </p:sldIdLst>
  <p:sldSz cx="12190413" cy="6859588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900" b="1" kern="1200" baseline="-250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1pPr>
    <a:lvl2pPr marL="544251" algn="l" rtl="0" eaLnBrk="0" fontAlgn="base" hangingPunct="0">
      <a:spcBef>
        <a:spcPct val="0"/>
      </a:spcBef>
      <a:spcAft>
        <a:spcPct val="0"/>
      </a:spcAft>
      <a:defRPr kumimoji="1" sz="2900" b="1" kern="1200" baseline="-250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2pPr>
    <a:lvl3pPr marL="1088502" algn="l" rtl="0" eaLnBrk="0" fontAlgn="base" hangingPunct="0">
      <a:spcBef>
        <a:spcPct val="0"/>
      </a:spcBef>
      <a:spcAft>
        <a:spcPct val="0"/>
      </a:spcAft>
      <a:defRPr kumimoji="1" sz="2900" b="1" kern="1200" baseline="-250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3pPr>
    <a:lvl4pPr marL="1632753" algn="l" rtl="0" eaLnBrk="0" fontAlgn="base" hangingPunct="0">
      <a:spcBef>
        <a:spcPct val="0"/>
      </a:spcBef>
      <a:spcAft>
        <a:spcPct val="0"/>
      </a:spcAft>
      <a:defRPr kumimoji="1" sz="2900" b="1" kern="1200" baseline="-250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4pPr>
    <a:lvl5pPr marL="2177004" algn="l" rtl="0" eaLnBrk="0" fontAlgn="base" hangingPunct="0">
      <a:spcBef>
        <a:spcPct val="0"/>
      </a:spcBef>
      <a:spcAft>
        <a:spcPct val="0"/>
      </a:spcAft>
      <a:defRPr kumimoji="1" sz="2900" b="1" kern="1200" baseline="-250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5pPr>
    <a:lvl6pPr marL="2721254" algn="l" defTabSz="1088502" rtl="0" eaLnBrk="1" latinLnBrk="0" hangingPunct="1">
      <a:defRPr kumimoji="1" sz="2900" b="1" kern="1200" baseline="-250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6pPr>
    <a:lvl7pPr marL="3265505" algn="l" defTabSz="1088502" rtl="0" eaLnBrk="1" latinLnBrk="0" hangingPunct="1">
      <a:defRPr kumimoji="1" sz="2900" b="1" kern="1200" baseline="-250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7pPr>
    <a:lvl8pPr marL="3809756" algn="l" defTabSz="1088502" rtl="0" eaLnBrk="1" latinLnBrk="0" hangingPunct="1">
      <a:defRPr kumimoji="1" sz="2900" b="1" kern="1200" baseline="-250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8pPr>
    <a:lvl9pPr marL="4354007" algn="l" defTabSz="1088502" rtl="0" eaLnBrk="1" latinLnBrk="0" hangingPunct="1">
      <a:defRPr kumimoji="1" sz="2900" b="1" kern="1200" baseline="-250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CC"/>
    <a:srgbClr val="0066CC"/>
    <a:srgbClr val="CCFFFF"/>
    <a:srgbClr val="FFCCCC"/>
    <a:srgbClr val="CCFF99"/>
    <a:srgbClr val="FF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58" autoAdjust="0"/>
    <p:restoredTop sz="94660"/>
  </p:normalViewPr>
  <p:slideViewPr>
    <p:cSldViewPr snapToGrid="0">
      <p:cViewPr>
        <p:scale>
          <a:sx n="100" d="100"/>
          <a:sy n="100" d="100"/>
        </p:scale>
        <p:origin x="-1116" y="-318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310" y="-96"/>
      </p:cViewPr>
      <p:guideLst>
        <p:guide orient="horz" pos="2160"/>
        <p:guide pos="288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 baseline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 baseline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 baseline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baseline="0">
                <a:latin typeface="Times New Roman" pitchFamily="18" charset="0"/>
                <a:ea typeface="宋体" pitchFamily="2" charset="-122"/>
              </a:defRPr>
            </a:lvl1pPr>
          </a:lstStyle>
          <a:p>
            <a:fld id="{75DFE19A-2396-4E9A-9D39-93FC4184F61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384609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 baseline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 baseline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7588" y="514350"/>
            <a:ext cx="456882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8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 baseline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baseline="0">
                <a:latin typeface="Times New Roman" pitchFamily="18" charset="0"/>
                <a:ea typeface="宋体" pitchFamily="2" charset="-122"/>
              </a:defRPr>
            </a:lvl1pPr>
          </a:lstStyle>
          <a:p>
            <a:fld id="{4808A75D-8C4A-4BE4-9AC3-A70105AC475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445867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544251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108850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63275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217700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97698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>
              <a:ea typeface="黑体" pitchFamily="49" charset="-122"/>
            </a:endParaRPr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A750A365-B77D-4C70-BC66-2DE9302B2150}" type="slidenum">
              <a:rPr lang="zh-CN" altLang="en-US">
                <a:solidFill>
                  <a:prstClr val="black"/>
                </a:solidFill>
              </a:rPr>
              <a:pPr eaLnBrk="1" hangingPunct="1"/>
              <a:t>27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037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616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5976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>
              <a:ea typeface="黑体" pitchFamily="49" charset="-122"/>
            </a:endParaRPr>
          </a:p>
        </p:txBody>
      </p:sp>
      <p:sp>
        <p:nvSpPr>
          <p:cNvPr id="8602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7DBB4173-28BB-4EC2-ADDB-826F984484F2}" type="slidenum">
              <a:rPr lang="zh-CN" altLang="en-US">
                <a:solidFill>
                  <a:prstClr val="black"/>
                </a:solidFill>
              </a:rPr>
              <a:pPr eaLnBrk="1" hangingPunct="1"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32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>
              <a:ea typeface="黑体" pitchFamily="49" charset="-122"/>
            </a:endParaRPr>
          </a:p>
        </p:txBody>
      </p:sp>
      <p:sp>
        <p:nvSpPr>
          <p:cNvPr id="8602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7DBB4173-28BB-4EC2-ADDB-826F984484F2}" type="slidenum">
              <a:rPr lang="zh-CN" altLang="en-US">
                <a:solidFill>
                  <a:prstClr val="black"/>
                </a:solidFill>
              </a:rPr>
              <a:pPr eaLnBrk="1" hangingPunct="1"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32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>
              <a:ea typeface="黑体" pitchFamily="49" charset="-122"/>
            </a:endParaRPr>
          </a:p>
        </p:txBody>
      </p:sp>
      <p:sp>
        <p:nvSpPr>
          <p:cNvPr id="8704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6D1976E0-D6BB-43C2-8972-E61B076B529A}" type="slidenum">
              <a:rPr lang="zh-CN" altLang="en-US">
                <a:solidFill>
                  <a:prstClr val="black"/>
                </a:solidFill>
              </a:rPr>
              <a:pPr eaLnBrk="1" hangingPunct="1"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2009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89377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4736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文本占位符 1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89091" name="幻灯片图像占位符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87588" y="514350"/>
            <a:ext cx="4568825" cy="2571750"/>
          </a:xfrm>
          <a:ln>
            <a:solidFill>
              <a:srgbClr val="000000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23114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694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6132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129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lang="zh-CN" altLang="en-US" baseline="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baseline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248108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69372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baseline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3700" b="0" baseline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lang="zh-CN" altLang="en-US" baseline="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52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baseline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3700" b="0" baseline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lang="zh-CN" altLang="en-US" baseline="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14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baseline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700" b="0" baseline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lang="zh-CN" altLang="en-US" baseline="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82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baseline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700" b="0" baseline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lang="zh-CN" altLang="en-US" baseline="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33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484769" y="356923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8" tIns="60944" rIns="121888" bIns="609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700" b="0" baseline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863600" y="1049029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0" y="260776"/>
            <a:ext cx="654473" cy="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07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3" y="328587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2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pPr algn="ctr"/>
            <a:r>
              <a:rPr lang="zh-CN" altLang="en-US" sz="4300" b="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4300" b="0" baseline="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54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388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904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4" indent="-457144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3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6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8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2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31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17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30.wmf"/><Relationship Id="rId5" Type="http://schemas.openxmlformats.org/officeDocument/2006/relationships/image" Target="../media/image27.w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29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0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9.wmf"/><Relationship Id="rId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png"/><Relationship Id="rId5" Type="http://schemas.openxmlformats.org/officeDocument/2006/relationships/image" Target="../media/image12.wmf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301163" y="3214213"/>
            <a:ext cx="8201317" cy="196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800" b="0" baseline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2.1.2</a:t>
            </a:r>
            <a:r>
              <a:rPr lang="en-US" altLang="zh-CN" sz="4800" b="0" baseline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4800" b="0" baseline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有理数的减法</a:t>
            </a:r>
            <a:endParaRPr lang="en-US" altLang="zh-CN" sz="4800" b="0" baseline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zh-CN" altLang="en-US" sz="4800" b="0" baseline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      第</a:t>
            </a:r>
            <a:r>
              <a:rPr lang="en-US" altLang="zh-CN" sz="4800" b="0" baseline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800" b="0" baseline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课时</a:t>
            </a:r>
            <a:endParaRPr lang="en-US" altLang="zh-CN" sz="4800" b="0" baseline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638017" y="1798505"/>
            <a:ext cx="7950728" cy="1046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6000" b="0" baseline="0" dirty="0" smtClean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第</a:t>
            </a:r>
            <a:r>
              <a:rPr lang="zh-CN" altLang="en-US" sz="6000" b="0" baseline="0" dirty="0" smtClean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二</a:t>
            </a:r>
            <a:r>
              <a:rPr lang="en-US" altLang="en-US" sz="6000" b="0" baseline="0" dirty="0" smtClean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章</a:t>
            </a:r>
            <a:r>
              <a:rPr lang="zh-CN" altLang="en-US" sz="6000" b="0" baseline="0" dirty="0" smtClean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en-US" sz="6000" b="0" baseline="0" dirty="0" err="1" smtClean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有理数</a:t>
            </a:r>
            <a:r>
              <a:rPr lang="zh-CN" altLang="en-US" sz="6000" b="0" baseline="0" dirty="0" smtClean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的运算</a:t>
            </a:r>
            <a:endParaRPr lang="zh-CN" altLang="en-US" sz="6000" b="0" baseline="0" dirty="0">
              <a:solidFill>
                <a:prstClr val="black"/>
              </a:solidFill>
              <a:latin typeface="隶书" pitchFamily="49" charset="-122"/>
              <a:ea typeface="隶书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3767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63754" y="2373313"/>
            <a:ext cx="8154988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3" tIns="45712" rIns="91423" bIns="45712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例1</a:t>
            </a:r>
            <a:r>
              <a:rPr lang="en-US" altLang="zh-CN" sz="2800" dirty="0">
                <a:solidFill>
                  <a:srgbClr val="269999"/>
                </a:solidFill>
                <a:latin typeface="+mn-lt"/>
                <a:ea typeface="黑体" pitchFamily="49" charset="-122"/>
              </a:rPr>
              <a:t>  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</a:rPr>
              <a:t>计算：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</a:rPr>
              <a:t>(–2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sym typeface="Arial" pitchFamily="34" charset="0"/>
              </a:rPr>
              <a:t>)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</a:rPr>
              <a:t>＋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</a:rPr>
              <a:t>(+30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sym typeface="Arial" pitchFamily="34" charset="0"/>
              </a:rPr>
              <a:t>)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</a:rPr>
              <a:t>–(–15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sym typeface="Arial" pitchFamily="34" charset="0"/>
              </a:rPr>
              <a:t>)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</a:rPr>
              <a:t>–(</a:t>
            </a:r>
            <a:r>
              <a:rPr lang="zh-CN" altLang="en-US" sz="3200" b="1" dirty="0">
                <a:latin typeface="Times New Roman" pitchFamily="18" charset="0"/>
                <a:ea typeface="楷体" pitchFamily="49" charset="-122"/>
              </a:rPr>
              <a:t>＋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</a:rPr>
              <a:t>27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  <a:sym typeface="Arial" pitchFamily="34" charset="0"/>
              </a:rPr>
              <a:t>)</a:t>
            </a:r>
            <a:r>
              <a:rPr lang="en-US" altLang="zh-CN" sz="3200" b="1" dirty="0">
                <a:latin typeface="Times New Roman" pitchFamily="18" charset="0"/>
                <a:ea typeface="楷体" pitchFamily="49" charset="-122"/>
              </a:rPr>
              <a:t> </a:t>
            </a:r>
          </a:p>
        </p:txBody>
      </p:sp>
      <p:grpSp>
        <p:nvGrpSpPr>
          <p:cNvPr id="63498" name="组合 6"/>
          <p:cNvGrpSpPr>
            <a:grpSpLocks/>
          </p:cNvGrpSpPr>
          <p:nvPr/>
        </p:nvGrpSpPr>
        <p:grpSpPr bwMode="auto">
          <a:xfrm>
            <a:off x="2858188" y="1456246"/>
            <a:ext cx="2478295" cy="630942"/>
            <a:chOff x="427462" y="558483"/>
            <a:chExt cx="1858351" cy="472792"/>
          </a:xfrm>
        </p:grpSpPr>
        <p:grpSp>
          <p:nvGrpSpPr>
            <p:cNvPr id="63506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177459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0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3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7652" y="-557396"/>
                <a:ext cx="426897" cy="426763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3507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 defTabSz="1219140"/>
              <a:r>
                <a:rPr kumimoji="0" lang="zh-CN" altLang="en-US" sz="3500" baseline="0" dirty="0">
                  <a:solidFill>
                    <a:prstClr val="white"/>
                  </a:solidFill>
                  <a:latin typeface="Times New Roman"/>
                </a:rPr>
                <a:t>素养考点 </a:t>
              </a:r>
              <a:r>
                <a:rPr kumimoji="0" lang="en-US" altLang="zh-CN" sz="3500" baseline="0" dirty="0">
                  <a:solidFill>
                    <a:prstClr val="white"/>
                  </a:solidFill>
                  <a:latin typeface="Times New Roman"/>
                </a:rPr>
                <a:t>1</a:t>
              </a:r>
              <a:endParaRPr kumimoji="0" lang="zh-CN" altLang="en-US" sz="3500" baseline="0" dirty="0">
                <a:solidFill>
                  <a:prstClr val="white"/>
                </a:solidFill>
                <a:latin typeface="Times New Roman"/>
              </a:endParaRPr>
            </a:p>
          </p:txBody>
        </p:sp>
      </p:grpSp>
      <p:sp>
        <p:nvSpPr>
          <p:cNvPr id="63505" name="文本框 6151"/>
          <p:cNvSpPr txBox="1">
            <a:spLocks noChangeArrowheads="1"/>
          </p:cNvSpPr>
          <p:nvPr/>
        </p:nvSpPr>
        <p:spPr bwMode="auto">
          <a:xfrm>
            <a:off x="5533559" y="1455232"/>
            <a:ext cx="437071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zh-CN" altLang="en-US" sz="3200" baseline="0" dirty="0">
                <a:solidFill>
                  <a:prstClr val="black"/>
                </a:solidFill>
                <a:latin typeface="Times New Roman"/>
                <a:ea typeface="黑体" pitchFamily="49" charset="-122"/>
                <a:sym typeface="宋体" pitchFamily="2" charset="-122"/>
              </a:rPr>
              <a:t>有理数加减的混合运算</a:t>
            </a:r>
          </a:p>
        </p:txBody>
      </p:sp>
    </p:spTree>
    <p:extLst>
      <p:ext uri="{BB962C8B-B14F-4D97-AF65-F5344CB8AC3E}">
        <p14:creationId xmlns:p14="http://schemas.microsoft.com/office/powerpoint/2010/main" val="12333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4294967295"/>
          </p:nvPr>
        </p:nvSpPr>
        <p:spPr bwMode="auto">
          <a:xfrm>
            <a:off x="1644422" y="2175165"/>
            <a:ext cx="7075488" cy="5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0000FF"/>
                </a:solidFill>
                <a:ea typeface="黑体" pitchFamily="49" charset="-122"/>
              </a:rPr>
              <a:t>解：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原式＝</a:t>
            </a:r>
            <a:r>
              <a:rPr lang="en-US" altLang="zh-CN" sz="2800" b="1" dirty="0">
                <a:latin typeface="Times New Roman" pitchFamily="18" charset="0"/>
                <a:ea typeface="宋体" pitchFamily="2" charset="-122"/>
              </a:rPr>
              <a:t>(–2</a:t>
            </a:r>
            <a:r>
              <a:rPr lang="en-US" altLang="zh-CN" sz="2800" b="1" dirty="0">
                <a:latin typeface="Times New Roman" pitchFamily="18" charset="0"/>
                <a:ea typeface="宋体" pitchFamily="2" charset="-122"/>
                <a:sym typeface="Arial" pitchFamily="34" charset="0"/>
              </a:rPr>
              <a:t>)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800" b="1" dirty="0">
                <a:latin typeface="Times New Roman" pitchFamily="18" charset="0"/>
                <a:ea typeface="宋体" pitchFamily="2" charset="-122"/>
              </a:rPr>
              <a:t>(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800" b="1" dirty="0">
                <a:latin typeface="Times New Roman" pitchFamily="18" charset="0"/>
                <a:ea typeface="宋体" pitchFamily="2" charset="-122"/>
              </a:rPr>
              <a:t>30</a:t>
            </a:r>
            <a:r>
              <a:rPr lang="en-US" altLang="zh-CN" sz="2800" b="1" dirty="0">
                <a:latin typeface="Times New Roman" pitchFamily="18" charset="0"/>
                <a:ea typeface="宋体" pitchFamily="2" charset="-122"/>
                <a:sym typeface="Arial" pitchFamily="34" charset="0"/>
              </a:rPr>
              <a:t>)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800" b="1" dirty="0">
                <a:latin typeface="Times New Roman" pitchFamily="18" charset="0"/>
                <a:ea typeface="宋体" pitchFamily="2" charset="-122"/>
              </a:rPr>
              <a:t>(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800" b="1" dirty="0">
                <a:latin typeface="Times New Roman" pitchFamily="18" charset="0"/>
                <a:ea typeface="宋体" pitchFamily="2" charset="-122"/>
              </a:rPr>
              <a:t>15</a:t>
            </a:r>
            <a:r>
              <a:rPr lang="en-US" altLang="zh-CN" sz="2800" b="1" dirty="0">
                <a:latin typeface="Times New Roman" pitchFamily="18" charset="0"/>
                <a:ea typeface="宋体" pitchFamily="2" charset="-122"/>
                <a:sym typeface="Arial" pitchFamily="34" charset="0"/>
              </a:rPr>
              <a:t>)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800" b="1" dirty="0">
                <a:latin typeface="Times New Roman" pitchFamily="18" charset="0"/>
                <a:ea typeface="宋体" pitchFamily="2" charset="-122"/>
              </a:rPr>
              <a:t>(–27</a:t>
            </a:r>
            <a:r>
              <a:rPr lang="en-US" altLang="zh-CN" sz="2800" b="1" dirty="0">
                <a:latin typeface="Times New Roman" pitchFamily="18" charset="0"/>
                <a:ea typeface="宋体" pitchFamily="2" charset="-122"/>
                <a:sym typeface="Arial" pitchFamily="34" charset="0"/>
              </a:rPr>
              <a:t>)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825830" y="3215926"/>
            <a:ext cx="8577733" cy="611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8" tIns="60948" rIns="121898" bIns="60948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spcBef>
                <a:spcPct val="20000"/>
              </a:spcBef>
              <a:buClr>
                <a:srgbClr val="EEECE1"/>
              </a:buClr>
              <a:buSzPct val="75000"/>
            </a:pPr>
            <a:r>
              <a:rPr kumimoji="0" lang="en-US" altLang="zh-CN" sz="2800" baseline="0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  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＝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[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  <a:sym typeface="微软雅黑" pitchFamily="34" charset="-122"/>
              </a:rPr>
              <a:t>(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–2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  <a:sym typeface="Arial" pitchFamily="34" charset="0"/>
              </a:rPr>
              <a:t>)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＋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  <a:sym typeface="微软雅黑" pitchFamily="34" charset="-122"/>
              </a:rPr>
              <a:t>(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–27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  <a:sym typeface="Arial" pitchFamily="34" charset="0"/>
              </a:rPr>
              <a:t>)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]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＋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[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  <a:sym typeface="微软雅黑" pitchFamily="34" charset="-122"/>
              </a:rPr>
              <a:t>(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＋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30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  <a:sym typeface="Arial" pitchFamily="34" charset="0"/>
              </a:rPr>
              <a:t>)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＋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  <a:sym typeface="微软雅黑" pitchFamily="34" charset="-122"/>
              </a:rPr>
              <a:t>(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＋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15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  <a:sym typeface="Arial" pitchFamily="34" charset="0"/>
              </a:rPr>
              <a:t>)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]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 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2721184" y="4372747"/>
            <a:ext cx="2968803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8" tIns="60948" rIns="121898" bIns="6094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en-US" altLang="zh-CN" sz="2800" baseline="0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   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＝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  <a:sym typeface="宋体" pitchFamily="2" charset="-122"/>
              </a:rPr>
              <a:t>(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–29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  <a:sym typeface="Arial" pitchFamily="34" charset="0"/>
              </a:rPr>
              <a:t>)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＋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  <a:sym typeface="宋体" pitchFamily="2" charset="-122"/>
              </a:rPr>
              <a:t>(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＋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45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  <a:sym typeface="Arial" pitchFamily="34" charset="0"/>
              </a:rPr>
              <a:t>)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2793376" y="5325265"/>
            <a:ext cx="1318511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8" tIns="60948" rIns="121898" bIns="6094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en-US" altLang="zh-CN" sz="2800" baseline="0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  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＝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16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6811214" y="2699341"/>
            <a:ext cx="2776705" cy="55257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zh-CN" altLang="en-US" sz="2800" baseline="0" dirty="0">
                <a:solidFill>
                  <a:srgbClr val="0000FF"/>
                </a:solidFill>
                <a:latin typeface="Times New Roman" pitchFamily="18" charset="0"/>
              </a:rPr>
              <a:t>减法转化成加法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4205586" y="4902834"/>
            <a:ext cx="4167644" cy="55412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zh-CN" altLang="en-US" sz="2800" baseline="0" dirty="0">
                <a:solidFill>
                  <a:srgbClr val="0000FF"/>
                </a:solidFill>
                <a:latin typeface="Times New Roman" pitchFamily="18" charset="0"/>
              </a:rPr>
              <a:t>按有理数加法法则计算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1723967" y="1412886"/>
            <a:ext cx="4229157" cy="615529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spcBef>
                <a:spcPct val="50000"/>
              </a:spcBef>
            </a:pPr>
            <a:r>
              <a:rPr kumimoji="0" lang="zh-CN" altLang="en-US" sz="3200" baseline="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方法一：减法变加法</a:t>
            </a: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3596428" y="3784715"/>
            <a:ext cx="7655183" cy="55412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zh-CN" altLang="en-US" sz="2800" baseline="0" dirty="0">
                <a:solidFill>
                  <a:srgbClr val="0000FF"/>
                </a:solidFill>
                <a:latin typeface="Times New Roman" pitchFamily="18" charset="0"/>
              </a:rPr>
              <a:t>运用加法交换律、结合律使同号两数分别相加</a:t>
            </a:r>
          </a:p>
        </p:txBody>
      </p:sp>
    </p:spTree>
    <p:extLst>
      <p:ext uri="{BB962C8B-B14F-4D97-AF65-F5344CB8AC3E}">
        <p14:creationId xmlns:p14="http://schemas.microsoft.com/office/powerpoint/2010/main" val="174419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  <p:bldP spid="24580" grpId="0"/>
      <p:bldP spid="24581" grpId="0"/>
      <p:bldP spid="24582" grpId="0"/>
      <p:bldP spid="24584" grpId="0" bldLvl="0" animBg="1"/>
      <p:bldP spid="24585" grpId="0" bldLvl="0" animBg="1"/>
      <p:bldP spid="24586" grpId="0" bldLvl="0" animBg="1"/>
      <p:bldP spid="2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1878887" y="1737952"/>
            <a:ext cx="7235941" cy="990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8" tIns="60948" rIns="121898" bIns="60948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spcBef>
                <a:spcPct val="20000"/>
              </a:spcBef>
              <a:buClr>
                <a:srgbClr val="EEECE1"/>
              </a:buClr>
              <a:buSzPct val="75000"/>
            </a:pPr>
            <a:r>
              <a:rPr kumimoji="0" lang="zh-CN" altLang="en-US" sz="2800" baseline="0" dirty="0">
                <a:solidFill>
                  <a:srgbClr val="0000FF"/>
                </a:solidFill>
                <a:latin typeface="Times New Roman"/>
                <a:ea typeface="黑体" pitchFamily="49" charset="-122"/>
              </a:rPr>
              <a:t>解：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</a:rPr>
              <a:t>原式＝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</a:rPr>
              <a:t>–2+30+15–27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3227035" y="2774817"/>
            <a:ext cx="2962392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8" tIns="60948" rIns="121898" bIns="6094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en-US" altLang="zh-CN" sz="2800" baseline="0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 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＝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–2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–27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+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(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30+15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)</a:t>
            </a: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2982584" y="4033165"/>
            <a:ext cx="3942409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en-US" altLang="zh-CN" sz="2800" baseline="0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    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＝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–2+(–27)+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/>
                <a:ea typeface="黑体" pitchFamily="49" charset="-122"/>
              </a:rPr>
              <a:t>45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3386882" y="4963187"/>
            <a:ext cx="1710075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8" tIns="60948" rIns="121898" bIns="6094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zh-CN" altLang="en-US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＝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–29+45</a:t>
            </a: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5391509" y="2248420"/>
            <a:ext cx="1690841" cy="55412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zh-CN" altLang="en-US" sz="2800" baseline="0" dirty="0">
                <a:solidFill>
                  <a:srgbClr val="0000FF"/>
                </a:solidFill>
                <a:latin typeface="Times New Roman" pitchFamily="18" charset="0"/>
              </a:rPr>
              <a:t>省略括号</a:t>
            </a:r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3985655" y="3374109"/>
            <a:ext cx="7417244" cy="55412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zh-CN" altLang="en-US" sz="2800" baseline="0" dirty="0">
                <a:solidFill>
                  <a:srgbClr val="0000FF"/>
                </a:solidFill>
                <a:latin typeface="Times New Roman" pitchFamily="18" charset="0"/>
              </a:rPr>
              <a:t>运用加法交换律、结合律使同号两数分别相加</a:t>
            </a: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5241009" y="4551399"/>
            <a:ext cx="3836449" cy="55412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zh-CN" altLang="en-US" sz="2800" baseline="0" dirty="0">
                <a:solidFill>
                  <a:srgbClr val="0000FF"/>
                </a:solidFill>
                <a:latin typeface="宋体" pitchFamily="2" charset="-122"/>
              </a:rPr>
              <a:t>按有理数加法法则计算</a:t>
            </a:r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3386881" y="5855834"/>
            <a:ext cx="966378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8" tIns="60948" rIns="121898" bIns="6094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zh-CN" altLang="en-US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＝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/>
                <a:ea typeface="黑体" pitchFamily="49" charset="-122"/>
              </a:rPr>
              <a:t>16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1776877" y="1220592"/>
            <a:ext cx="3624945" cy="615529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wrap="square" lIns="121898" tIns="60948" rIns="121898" bIns="60948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1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hangingPunct="0"/>
            <a:lvl7pPr marL="2971800" indent="-228600" eaLnBrk="0" hangingPunct="0"/>
            <a:lvl8pPr marL="3429000" indent="-228600" eaLnBrk="0" hangingPunct="0"/>
            <a:lvl9pPr marL="3886200" indent="-228600" eaLnBrk="0" hangingPunct="0"/>
          </a:lstStyle>
          <a:p>
            <a:pPr defTabSz="1219140" eaLnBrk="1" hangingPunct="1"/>
            <a:r>
              <a:rPr kumimoji="0" lang="zh-CN" altLang="en-US" sz="3200" baseline="0" dirty="0"/>
              <a:t>方法二：去括号法 </a:t>
            </a:r>
          </a:p>
        </p:txBody>
      </p:sp>
    </p:spTree>
    <p:extLst>
      <p:ext uri="{BB962C8B-B14F-4D97-AF65-F5344CB8AC3E}">
        <p14:creationId xmlns:p14="http://schemas.microsoft.com/office/powerpoint/2010/main" val="350088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  <p:bldP spid="31749" grpId="0"/>
      <p:bldP spid="31750" grpId="0"/>
      <p:bldP spid="31751" grpId="0"/>
      <p:bldP spid="31753" grpId="0" bldLvl="0" animBg="1"/>
      <p:bldP spid="31754" grpId="0" bldLvl="0" animBg="1"/>
      <p:bldP spid="31755" grpId="0" bldLvl="0" animBg="1"/>
      <p:bldP spid="317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文本框 217089"/>
          <p:cNvSpPr txBox="1">
            <a:spLocks noChangeArrowheads="1"/>
          </p:cNvSpPr>
          <p:nvPr/>
        </p:nvSpPr>
        <p:spPr bwMode="auto">
          <a:xfrm>
            <a:off x="2358728" y="2565993"/>
            <a:ext cx="5398913" cy="14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spcBef>
                <a:spcPct val="50000"/>
              </a:spcBef>
            </a:pPr>
            <a:endParaRPr kumimoji="0" lang="zh-CN" altLang="en-US" sz="100" b="0" baseline="0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65539" name="文本框 217091"/>
          <p:cNvSpPr txBox="1">
            <a:spLocks noChangeArrowheads="1"/>
          </p:cNvSpPr>
          <p:nvPr/>
        </p:nvSpPr>
        <p:spPr bwMode="auto">
          <a:xfrm>
            <a:off x="2030685" y="2343694"/>
            <a:ext cx="6408432" cy="85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0" lang="zh-CN" altLang="en-US" sz="3200" baseline="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有理数加减混合运算的步骤：</a:t>
            </a:r>
          </a:p>
        </p:txBody>
      </p:sp>
      <p:sp>
        <p:nvSpPr>
          <p:cNvPr id="217093" name="文本框 217092"/>
          <p:cNvSpPr txBox="1">
            <a:spLocks noChangeArrowheads="1"/>
          </p:cNvSpPr>
          <p:nvPr/>
        </p:nvSpPr>
        <p:spPr bwMode="auto">
          <a:xfrm>
            <a:off x="2030685" y="3203260"/>
            <a:ext cx="9557622" cy="3076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3200" baseline="0" dirty="0">
                <a:solidFill>
                  <a:prstClr val="black"/>
                </a:solidFill>
                <a:latin typeface="Times New Roman"/>
              </a:rPr>
              <a:t>（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/>
              </a:rPr>
              <a:t>1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/>
              </a:rPr>
              <a:t>）将减法转化为</a:t>
            </a:r>
            <a:r>
              <a:rPr kumimoji="0" lang="zh-CN" altLang="en-US" sz="3200" baseline="0" dirty="0">
                <a:solidFill>
                  <a:srgbClr val="FF0000"/>
                </a:solidFill>
                <a:latin typeface="Times New Roman"/>
              </a:rPr>
              <a:t>加法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/>
              </a:rPr>
              <a:t>运算；</a:t>
            </a:r>
            <a:endParaRPr kumimoji="0" lang="zh-CN" altLang="en-US" sz="2800" b="0" baseline="0" dirty="0">
              <a:solidFill>
                <a:prstClr val="black"/>
              </a:solidFill>
              <a:latin typeface="Times New Roman"/>
              <a:ea typeface="黑体" pitchFamily="49" charset="-122"/>
            </a:endParaRPr>
          </a:p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3200" baseline="0" dirty="0">
                <a:solidFill>
                  <a:prstClr val="black"/>
                </a:solidFill>
                <a:latin typeface="Times New Roman"/>
              </a:rPr>
              <a:t>（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/>
              </a:rPr>
              <a:t>2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/>
              </a:rPr>
              <a:t>）</a:t>
            </a:r>
            <a:r>
              <a:rPr kumimoji="0" lang="zh-CN" altLang="en-US" sz="3200" baseline="0" dirty="0">
                <a:solidFill>
                  <a:srgbClr val="FF0000"/>
                </a:solidFill>
                <a:latin typeface="Times New Roman"/>
              </a:rPr>
              <a:t>省略加号和括号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/>
              </a:rPr>
              <a:t>；</a:t>
            </a:r>
          </a:p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3200" baseline="0" dirty="0">
                <a:solidFill>
                  <a:prstClr val="black"/>
                </a:solidFill>
                <a:latin typeface="Times New Roman"/>
              </a:rPr>
              <a:t>（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/>
              </a:rPr>
              <a:t>3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/>
              </a:rPr>
              <a:t>）运用</a:t>
            </a:r>
            <a:r>
              <a:rPr kumimoji="0" lang="zh-CN" altLang="en-US" sz="3200" baseline="0" dirty="0">
                <a:solidFill>
                  <a:srgbClr val="FF0000"/>
                </a:solidFill>
                <a:latin typeface="Times New Roman"/>
              </a:rPr>
              <a:t>加法交换律和结合律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/>
              </a:rPr>
              <a:t>，将</a:t>
            </a:r>
            <a:r>
              <a:rPr kumimoji="0" lang="zh-CN" altLang="en-US" sz="3200" baseline="0" dirty="0">
                <a:solidFill>
                  <a:srgbClr val="FF0000"/>
                </a:solidFill>
                <a:latin typeface="Times New Roman"/>
              </a:rPr>
              <a:t>同号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/>
              </a:rPr>
              <a:t>两数相加；</a:t>
            </a:r>
            <a:endParaRPr kumimoji="0" lang="zh-CN" altLang="en-US" sz="2800" b="0" baseline="0" dirty="0">
              <a:solidFill>
                <a:prstClr val="black"/>
              </a:solidFill>
              <a:latin typeface="Times New Roman"/>
              <a:ea typeface="黑体" pitchFamily="49" charset="-122"/>
            </a:endParaRPr>
          </a:p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3200" baseline="0" dirty="0">
                <a:solidFill>
                  <a:prstClr val="black"/>
                </a:solidFill>
                <a:latin typeface="Times New Roman"/>
              </a:rPr>
              <a:t>（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/>
              </a:rPr>
              <a:t>4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/>
              </a:rPr>
              <a:t>）按有理数</a:t>
            </a:r>
            <a:r>
              <a:rPr kumimoji="0" lang="zh-CN" altLang="en-US" sz="3200" baseline="0" dirty="0">
                <a:solidFill>
                  <a:srgbClr val="FF0000"/>
                </a:solidFill>
                <a:latin typeface="Times New Roman"/>
              </a:rPr>
              <a:t>加法法则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/>
              </a:rPr>
              <a:t>计算．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71962" y="1270292"/>
            <a:ext cx="11047562" cy="5009195"/>
            <a:chOff x="552450" y="466725"/>
            <a:chExt cx="8286750" cy="3756026"/>
          </a:xfrm>
        </p:grpSpPr>
        <p:sp>
          <p:nvSpPr>
            <p:cNvPr id="11" name="剪去同侧角的矩形 10"/>
            <p:cNvSpPr/>
            <p:nvPr/>
          </p:nvSpPr>
          <p:spPr>
            <a:xfrm>
              <a:off x="552450" y="790575"/>
              <a:ext cx="8286750" cy="3432176"/>
            </a:xfrm>
            <a:prstGeom prst="snip2SameRect">
              <a:avLst/>
            </a:prstGeom>
            <a:grpFill/>
            <a:ln>
              <a:solidFill>
                <a:srgbClr val="00808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40" eaLnBrk="1" hangingPunct="1"/>
              <a:endParaRPr kumimoji="0" lang="zh-CN" altLang="en-US" sz="2400" b="0" baseline="0">
                <a:solidFill>
                  <a:prstClr val="white"/>
                </a:solidFill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3347864" y="466725"/>
              <a:ext cx="2440363" cy="647699"/>
              <a:chOff x="3131762" y="248416"/>
              <a:chExt cx="2440363" cy="647699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3343275" y="334907"/>
                <a:ext cx="2228850" cy="474718"/>
              </a:xfrm>
              <a:prstGeom prst="roundRect">
                <a:avLst/>
              </a:prstGeom>
              <a:solidFill>
                <a:srgbClr val="BECE37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40" eaLnBrk="1" hangingPunct="1">
                  <a:defRPr/>
                </a:pPr>
                <a:r>
                  <a:rPr kumimoji="0" lang="zh-CN" altLang="en-US" sz="3200" kern="0" baseline="0" dirty="0">
                    <a:solidFill>
                      <a:prstClr val="black"/>
                    </a:solidFill>
                    <a:latin typeface="Times New Roman"/>
                    <a:ea typeface="黑体" pitchFamily="49" charset="-122"/>
                  </a:rPr>
                  <a:t>  归纳总结</a:t>
                </a:r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60" t="22977" r="30278" b="33898"/>
              <a:stretch/>
            </p:blipFill>
            <p:spPr>
              <a:xfrm>
                <a:off x="3131762" y="248416"/>
                <a:ext cx="687763" cy="647699"/>
              </a:xfrm>
              <a:prstGeom prst="round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34322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7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7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7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7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7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7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7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7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1695277" y="1340601"/>
            <a:ext cx="12065612" cy="3203195"/>
            <a:chOff x="1558" y="1591"/>
            <a:chExt cx="19496" cy="5042"/>
          </a:xfrm>
        </p:grpSpPr>
        <p:sp>
          <p:nvSpPr>
            <p:cNvPr id="66571" name="Rectangle 6"/>
            <p:cNvSpPr>
              <a:spLocks noChangeArrowheads="1"/>
            </p:cNvSpPr>
            <p:nvPr/>
          </p:nvSpPr>
          <p:spPr bwMode="auto">
            <a:xfrm>
              <a:off x="1558" y="1591"/>
              <a:ext cx="19496" cy="4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defTabSz="1219140" eaLnBrk="1" hangingPunct="1">
                <a:lnSpc>
                  <a:spcPct val="200000"/>
                </a:lnSpc>
              </a:pPr>
              <a:r>
                <a:rPr kumimoji="0" lang="zh-CN" altLang="en-US" sz="2400" b="0" baseline="0" dirty="0">
                  <a:solidFill>
                    <a:srgbClr val="0000FF"/>
                  </a:solidFill>
                  <a:latin typeface="Times New Roman"/>
                  <a:ea typeface="黑体" pitchFamily="49" charset="-122"/>
                </a:rPr>
                <a:t> </a:t>
              </a:r>
              <a:r>
                <a:rPr kumimoji="0" lang="en-US" altLang="zh-CN" sz="3200" baseline="0" dirty="0">
                  <a:solidFill>
                    <a:srgbClr val="0000FF"/>
                  </a:solidFill>
                  <a:latin typeface="Times New Roman" pitchFamily="18" charset="0"/>
                  <a:ea typeface="楷体" pitchFamily="49" charset="-122"/>
                </a:rPr>
                <a:t>  </a:t>
              </a:r>
              <a:r>
                <a:rPr kumimoji="0" lang="zh-CN" altLang="en-US" sz="3200" baseline="0" dirty="0">
                  <a:solidFill>
                    <a:prstClr val="black"/>
                  </a:solidFill>
                  <a:latin typeface="Times New Roman" pitchFamily="18" charset="0"/>
                  <a:ea typeface="楷体" pitchFamily="49" charset="-122"/>
                </a:rPr>
                <a:t>计算：</a:t>
              </a:r>
            </a:p>
            <a:p>
              <a:pPr defTabSz="1219140" eaLnBrk="1" hangingPunct="1">
                <a:lnSpc>
                  <a:spcPct val="200000"/>
                </a:lnSpc>
              </a:pPr>
              <a:r>
                <a:rPr kumimoji="0" lang="zh-CN" altLang="en-US" sz="3200" baseline="0" dirty="0">
                  <a:solidFill>
                    <a:prstClr val="black"/>
                  </a:solidFill>
                  <a:latin typeface="Times New Roman" pitchFamily="18" charset="0"/>
                  <a:ea typeface="楷体" pitchFamily="49" charset="-122"/>
                </a:rPr>
                <a:t>  （</a:t>
              </a:r>
              <a:r>
                <a:rPr kumimoji="0" lang="en-US" altLang="zh-CN" sz="3200" baseline="0" dirty="0">
                  <a:solidFill>
                    <a:prstClr val="black"/>
                  </a:solidFill>
                  <a:latin typeface="Times New Roman" pitchFamily="18" charset="0"/>
                  <a:ea typeface="楷体" pitchFamily="49" charset="-122"/>
                </a:rPr>
                <a:t>1</a:t>
              </a:r>
              <a:r>
                <a:rPr kumimoji="0" lang="zh-CN" altLang="en-US" sz="3200" baseline="0" dirty="0">
                  <a:solidFill>
                    <a:prstClr val="black"/>
                  </a:solidFill>
                  <a:latin typeface="Times New Roman" pitchFamily="18" charset="0"/>
                  <a:ea typeface="楷体" pitchFamily="49" charset="-122"/>
                </a:rPr>
                <a:t>）                                    </a:t>
              </a:r>
              <a:endParaRPr kumimoji="0" lang="en-US" altLang="zh-CN" sz="3200" baseline="0" dirty="0" smtClean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endParaRPr>
            </a:p>
            <a:p>
              <a:pPr defTabSz="1219140" eaLnBrk="1" hangingPunct="1">
                <a:lnSpc>
                  <a:spcPct val="200000"/>
                </a:lnSpc>
              </a:pPr>
              <a:r>
                <a:rPr kumimoji="0" lang="zh-CN" altLang="en-US" sz="3200" baseline="0" dirty="0" smtClean="0">
                  <a:solidFill>
                    <a:prstClr val="black"/>
                  </a:solidFill>
                  <a:latin typeface="Times New Roman" pitchFamily="18" charset="0"/>
                  <a:ea typeface="楷体" pitchFamily="49" charset="-122"/>
                </a:rPr>
                <a:t>  （</a:t>
              </a:r>
              <a:r>
                <a:rPr kumimoji="0" lang="en-US" altLang="zh-CN" sz="3200" baseline="0" dirty="0">
                  <a:solidFill>
                    <a:prstClr val="black"/>
                  </a:solidFill>
                  <a:latin typeface="Times New Roman" pitchFamily="18" charset="0"/>
                  <a:ea typeface="楷体" pitchFamily="49" charset="-122"/>
                </a:rPr>
                <a:t>2</a:t>
              </a:r>
              <a:r>
                <a:rPr kumimoji="0" lang="zh-CN" altLang="en-US" sz="3200" baseline="0" dirty="0">
                  <a:solidFill>
                    <a:prstClr val="black"/>
                  </a:solidFill>
                  <a:latin typeface="Times New Roman" pitchFamily="18" charset="0"/>
                  <a:ea typeface="楷体" pitchFamily="49" charset="-122"/>
                </a:rPr>
                <a:t>）     </a:t>
              </a:r>
            </a:p>
          </p:txBody>
        </p:sp>
        <p:graphicFrame>
          <p:nvGraphicFramePr>
            <p:cNvPr id="66572" name="对象 220167" descr="学科网(www.zxxk.com)--国内最大的教育资源门户，提供试卷、教案、课件、论文、素材及各类教学资源下载，还有大量而丰富的教学相关资讯！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42955544"/>
                </p:ext>
              </p:extLst>
            </p:nvPr>
          </p:nvGraphicFramePr>
          <p:xfrm>
            <a:off x="3509" y="3526"/>
            <a:ext cx="5232" cy="14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58" name="Equation" r:id="rId3" imgW="1307880" imgH="406080" progId="Equation.DSMT4">
                    <p:embed/>
                  </p:oleObj>
                </mc:Choice>
                <mc:Fallback>
                  <p:oleObj name="Equation" r:id="rId3" imgW="1307880" imgH="406080" progId="Equation.DSMT4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9" y="3526"/>
                          <a:ext cx="5232" cy="14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6573" name="对象 22016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89830081"/>
                </p:ext>
              </p:extLst>
            </p:nvPr>
          </p:nvGraphicFramePr>
          <p:xfrm>
            <a:off x="3681" y="5197"/>
            <a:ext cx="7010" cy="14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59" name="Equation" r:id="rId5" imgW="1955520" imgH="406080" progId="Equation.DSMT4">
                    <p:embed/>
                  </p:oleObj>
                </mc:Choice>
                <mc:Fallback>
                  <p:oleObj name="Equation" r:id="rId5" imgW="1955520" imgH="406080" progId="Equation.DSMT4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81" y="5197"/>
                          <a:ext cx="7010" cy="14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47" y="1542473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638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100642" y="2013852"/>
            <a:ext cx="5349057" cy="2062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zh-CN" altLang="en-US" sz="2800" baseline="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解：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</a:rPr>
              <a:t>(1)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</a:rPr>
              <a:t>原式 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</a:rPr>
              <a:t>=</a:t>
            </a:r>
          </a:p>
          <a:p>
            <a:pPr defTabSz="1219140" eaLnBrk="1" hangingPunct="1"/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  <a:p>
            <a:pPr defTabSz="1219140" eaLnBrk="1" hangingPunct="1"/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</a:rPr>
              <a:t>                      = -1+1</a:t>
            </a:r>
          </a:p>
          <a:p>
            <a:pPr defTabSz="1219140" eaLnBrk="1" hangingPunct="1">
              <a:lnSpc>
                <a:spcPct val="150000"/>
              </a:lnSpc>
            </a:pP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</a:rPr>
              <a:t>                      = 0</a:t>
            </a:r>
            <a:endParaRPr kumimoji="0" lang="zh-CN" altLang="en-US" sz="2800" baseline="0" dirty="0">
              <a:solidFill>
                <a:srgbClr val="FF0000"/>
              </a:solidFill>
              <a:latin typeface="宋体" pitchFamily="2" charset="-122"/>
            </a:endParaRPr>
          </a:p>
        </p:txBody>
      </p:sp>
      <p:graphicFrame>
        <p:nvGraphicFramePr>
          <p:cNvPr id="6" name="对象 5" descr="学科网(www.zxxk.com)--国内最大的教育资源门户，提供试卷、教案、课件、论文、素材及各类教学资源下载，还有大量而丰富的教学相关资讯！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6896189"/>
              </p:ext>
            </p:extLst>
          </p:nvPr>
        </p:nvGraphicFramePr>
        <p:xfrm>
          <a:off x="4468176" y="1837902"/>
          <a:ext cx="3092047" cy="9844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8" name="Equation" r:id="rId3" imgW="1612800" imgH="457200" progId="Equation.DSMT4">
                  <p:embed/>
                </p:oleObj>
              </mc:Choice>
              <mc:Fallback>
                <p:oleObj name="Equation" r:id="rId3" imgW="1612800" imgH="4572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8176" y="1837902"/>
                        <a:ext cx="3092047" cy="9844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838092" y="3985167"/>
            <a:ext cx="3091566" cy="2062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</a:rPr>
              <a:t>(2)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</a:rPr>
              <a:t>原式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</a:rPr>
              <a:t>=</a:t>
            </a:r>
          </a:p>
          <a:p>
            <a:pPr defTabSz="1219140" eaLnBrk="1" hangingPunct="1">
              <a:lnSpc>
                <a:spcPct val="200000"/>
              </a:lnSpc>
            </a:pP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</a:rPr>
              <a:t>             = 0+0</a:t>
            </a:r>
          </a:p>
          <a:p>
            <a:pPr defTabSz="1219140" eaLnBrk="1" hangingPunct="1">
              <a:lnSpc>
                <a:spcPct val="150000"/>
              </a:lnSpc>
            </a:pP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</a:rPr>
              <a:t>             = 0</a:t>
            </a:r>
            <a:endParaRPr kumimoji="0" lang="zh-CN" altLang="en-US" sz="2800" baseline="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graphicFrame>
        <p:nvGraphicFramePr>
          <p:cNvPr id="9" name="对象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4426860"/>
              </p:ext>
            </p:extLst>
          </p:nvPr>
        </p:nvGraphicFramePr>
        <p:xfrm>
          <a:off x="4383752" y="3804500"/>
          <a:ext cx="4452887" cy="874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9" name="Equation" r:id="rId5" imgW="1955520" imgH="406080" progId="Equation.DSMT4">
                  <p:embed/>
                </p:oleObj>
              </mc:Choice>
              <mc:Fallback>
                <p:oleObj name="Equation" r:id="rId5" imgW="1955520" imgH="4060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3752" y="3804500"/>
                        <a:ext cx="4452887" cy="8743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7315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28" name="文本框 6151"/>
          <p:cNvSpPr txBox="1">
            <a:spLocks noChangeArrowheads="1"/>
          </p:cNvSpPr>
          <p:nvPr/>
        </p:nvSpPr>
        <p:spPr bwMode="auto">
          <a:xfrm>
            <a:off x="5905825" y="1368684"/>
            <a:ext cx="3958223" cy="61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zh-CN" altLang="en-US" sz="3200" baseline="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加减混合运算的应用</a:t>
            </a:r>
          </a:p>
        </p:txBody>
      </p:sp>
      <p:sp>
        <p:nvSpPr>
          <p:cNvPr id="67588" name="Rectangle 3"/>
          <p:cNvSpPr>
            <a:spLocks noGrp="1" noChangeArrowheads="1"/>
          </p:cNvSpPr>
          <p:nvPr>
            <p:ph idx="4294967295"/>
          </p:nvPr>
        </p:nvSpPr>
        <p:spPr bwMode="auto">
          <a:xfrm>
            <a:off x="959090" y="2025702"/>
            <a:ext cx="10966210" cy="337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33CC"/>
                </a:solidFill>
                <a:latin typeface="Times New Roman" pitchFamily="18" charset="0"/>
                <a:ea typeface="黑体" pitchFamily="49" charset="-122"/>
              </a:rPr>
              <a:t> </a:t>
            </a:r>
            <a:r>
              <a:rPr lang="zh-CN" altLang="en-US" sz="2800" b="1" dirty="0">
                <a:solidFill>
                  <a:srgbClr val="0000FF"/>
                </a:solidFill>
                <a:ea typeface="黑体" panose="02010609060101010101" pitchFamily="49" charset="-122"/>
              </a:rPr>
              <a:t>例</a:t>
            </a:r>
            <a:r>
              <a:rPr lang="en-US" altLang="zh-CN" sz="28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2</a:t>
            </a:r>
            <a:r>
              <a:rPr lang="en-US" altLang="zh-CN" sz="2800" b="1" dirty="0">
                <a:solidFill>
                  <a:srgbClr val="0033CC"/>
                </a:solidFill>
                <a:latin typeface="Times New Roman" pitchFamily="18" charset="0"/>
                <a:ea typeface="黑体" pitchFamily="49" charset="-122"/>
              </a:rPr>
              <a:t>  </a:t>
            </a:r>
            <a:r>
              <a:rPr lang="en-US" altLang="zh-CN" sz="2800" b="1" dirty="0">
                <a:latin typeface="Times New Roman" pitchFamily="18" charset="0"/>
                <a:ea typeface="楷体" pitchFamily="49" charset="-122"/>
              </a:rPr>
              <a:t>2017</a:t>
            </a:r>
            <a:r>
              <a:rPr lang="zh-CN" altLang="en-US" sz="2800" b="1" dirty="0">
                <a:latin typeface="Times New Roman" pitchFamily="18" charset="0"/>
                <a:ea typeface="楷体" pitchFamily="49" charset="-122"/>
              </a:rPr>
              <a:t>年中国空军在南海进行了军事演习，一架飞机做特技表演，起飞后的高度变化如下表：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Arial" pitchFamily="34" charset="0"/>
              <a:buNone/>
            </a:pPr>
            <a:endParaRPr lang="zh-CN" altLang="en-US" sz="2800" b="1" dirty="0">
              <a:latin typeface="Times New Roman" pitchFamily="18" charset="0"/>
              <a:ea typeface="楷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itchFamily="34" charset="0"/>
              <a:buNone/>
            </a:pPr>
            <a:endParaRPr lang="zh-CN" altLang="en-US" sz="2800" b="1" dirty="0">
              <a:latin typeface="Times New Roman" pitchFamily="18" charset="0"/>
              <a:ea typeface="楷体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zh-CN" altLang="en-US" sz="2800" b="1" dirty="0">
                <a:latin typeface="Times New Roman" pitchFamily="18" charset="0"/>
                <a:ea typeface="楷体" pitchFamily="49" charset="-122"/>
              </a:rPr>
              <a:t>         此时飞机比起飞点高了多少千米</a:t>
            </a:r>
            <a:r>
              <a:rPr lang="en-US" altLang="zh-CN" sz="2800" b="1" dirty="0">
                <a:latin typeface="Times New Roman" pitchFamily="18" charset="0"/>
                <a:ea typeface="楷体" pitchFamily="49" charset="-122"/>
              </a:rPr>
              <a:t>?</a:t>
            </a:r>
          </a:p>
        </p:txBody>
      </p:sp>
      <p:graphicFrame>
        <p:nvGraphicFramePr>
          <p:cNvPr id="15396" name="表格 15395"/>
          <p:cNvGraphicFramePr/>
          <p:nvPr>
            <p:extLst>
              <p:ext uri="{D42A27DB-BD31-4B8C-83A1-F6EECF244321}">
                <p14:modId xmlns:p14="http://schemas.microsoft.com/office/powerpoint/2010/main" val="867220527"/>
              </p:ext>
            </p:extLst>
          </p:nvPr>
        </p:nvGraphicFramePr>
        <p:xfrm>
          <a:off x="1453932" y="3582763"/>
          <a:ext cx="8917530" cy="1005650"/>
        </p:xfrm>
        <a:graphic>
          <a:graphicData uri="http://schemas.openxmlformats.org/drawingml/2006/table">
            <a:tbl>
              <a:tblPr/>
              <a:tblGrid>
                <a:gridCol w="14828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9628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360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3608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86618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61117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342900" lvl="0" indent="-34290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高度变化</a:t>
                      </a:r>
                    </a:p>
                  </a:txBody>
                  <a:tcPr marL="91433" marR="91433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342900" lvl="0" indent="-34290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上升</a:t>
                      </a:r>
                      <a:r>
                        <a:rPr lang="en-US" altLang="zh-CN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4.5</a:t>
                      </a:r>
                      <a:r>
                        <a:rPr lang="zh-CN" altLang="en-US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千米</a:t>
                      </a:r>
                    </a:p>
                  </a:txBody>
                  <a:tcPr marL="91433" marR="91433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342900" lvl="0" indent="-34290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下降</a:t>
                      </a:r>
                      <a:r>
                        <a:rPr lang="en-US" altLang="zh-CN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3.2</a:t>
                      </a:r>
                      <a:r>
                        <a:rPr lang="zh-CN" altLang="en-US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千米</a:t>
                      </a:r>
                    </a:p>
                  </a:txBody>
                  <a:tcPr marL="91433" marR="91433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342900" lvl="0" indent="-34290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上升</a:t>
                      </a:r>
                      <a:r>
                        <a:rPr lang="en-US" altLang="zh-CN" sz="2400" b="1" baseline="0">
                          <a:latin typeface="Times New Roman" pitchFamily="18" charset="0"/>
                          <a:ea typeface="楷体" pitchFamily="49" charset="-122"/>
                        </a:rPr>
                        <a:t>1.1</a:t>
                      </a:r>
                      <a:r>
                        <a:rPr lang="zh-CN" altLang="en-US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千米</a:t>
                      </a:r>
                    </a:p>
                  </a:txBody>
                  <a:tcPr marL="91433" marR="91433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342900" lvl="0" indent="-34290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下降</a:t>
                      </a:r>
                      <a:r>
                        <a:rPr lang="en-US" altLang="zh-CN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1.4</a:t>
                      </a:r>
                      <a:r>
                        <a:rPr lang="zh-CN" altLang="en-US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千米</a:t>
                      </a:r>
                    </a:p>
                  </a:txBody>
                  <a:tcPr marL="91433" marR="91433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44533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342900" lvl="0" indent="-34290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记    作</a:t>
                      </a:r>
                    </a:p>
                  </a:txBody>
                  <a:tcPr marL="91433" marR="91433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342900" lvl="0" indent="-34290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+4.5</a:t>
                      </a:r>
                      <a:r>
                        <a:rPr lang="zh-CN" altLang="en-US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千米</a:t>
                      </a:r>
                    </a:p>
                  </a:txBody>
                  <a:tcPr marL="91433" marR="91433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342900" lvl="0" indent="-34290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 baseline="0" dirty="0" smtClean="0">
                          <a:latin typeface="Times New Roman" pitchFamily="18" charset="0"/>
                          <a:ea typeface="楷体" pitchFamily="49" charset="-122"/>
                        </a:rPr>
                        <a:t>–3.2</a:t>
                      </a:r>
                      <a:r>
                        <a:rPr lang="zh-CN" altLang="en-US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千米</a:t>
                      </a:r>
                    </a:p>
                  </a:txBody>
                  <a:tcPr marL="91433" marR="91433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342900" lvl="0" indent="-34290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+1.1</a:t>
                      </a:r>
                      <a:r>
                        <a:rPr lang="zh-CN" altLang="en-US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千米</a:t>
                      </a:r>
                    </a:p>
                  </a:txBody>
                  <a:tcPr marL="91433" marR="91433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342900" lvl="0" indent="-34290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 baseline="0" dirty="0" smtClean="0">
                          <a:latin typeface="Times New Roman" pitchFamily="18" charset="0"/>
                          <a:ea typeface="楷体" pitchFamily="49" charset="-122"/>
                        </a:rPr>
                        <a:t>–1.4</a:t>
                      </a:r>
                      <a:r>
                        <a:rPr lang="zh-CN" altLang="en-US" sz="2400" b="1" baseline="0" dirty="0">
                          <a:latin typeface="Times New Roman" pitchFamily="18" charset="0"/>
                          <a:ea typeface="楷体" pitchFamily="49" charset="-122"/>
                        </a:rPr>
                        <a:t>千米</a:t>
                      </a:r>
                    </a:p>
                  </a:txBody>
                  <a:tcPr marL="91433" marR="91433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67615" name="组合 6"/>
          <p:cNvGrpSpPr>
            <a:grpSpLocks/>
          </p:cNvGrpSpPr>
          <p:nvPr/>
        </p:nvGrpSpPr>
        <p:grpSpPr bwMode="auto">
          <a:xfrm>
            <a:off x="3182203" y="1371501"/>
            <a:ext cx="2478295" cy="654201"/>
            <a:chOff x="427462" y="558483"/>
            <a:chExt cx="1858351" cy="491173"/>
          </a:xfrm>
        </p:grpSpPr>
        <p:grpSp>
          <p:nvGrpSpPr>
            <p:cNvPr id="67620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177459" y="-557332"/>
                <a:ext cx="426897" cy="42600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0" y="-557332"/>
                <a:ext cx="426897" cy="42600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32"/>
                <a:ext cx="426897" cy="42600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3" y="-557332"/>
                <a:ext cx="426897" cy="42600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7652" y="-557332"/>
                <a:ext cx="426897" cy="426002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7621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91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 defTabSz="1219140"/>
              <a:r>
                <a:rPr kumimoji="0" lang="zh-CN" altLang="en-US" sz="3500" baseline="0" dirty="0">
                  <a:solidFill>
                    <a:prstClr val="white"/>
                  </a:solidFill>
                </a:rPr>
                <a:t>素养考点 </a:t>
              </a:r>
              <a:r>
                <a:rPr kumimoji="0" lang="en-US" altLang="zh-CN" sz="3500" baseline="0" dirty="0">
                  <a:solidFill>
                    <a:prstClr val="white"/>
                  </a:solidFill>
                  <a:latin typeface="Times New Roman"/>
                </a:rPr>
                <a:t>2</a:t>
              </a:r>
              <a:endParaRPr kumimoji="0" lang="zh-CN" altLang="en-US" sz="3500" baseline="0" dirty="0">
                <a:solidFill>
                  <a:prstClr val="white"/>
                </a:solidFill>
                <a:latin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692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017587" y="1984835"/>
            <a:ext cx="5518454" cy="6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spcBef>
                <a:spcPct val="20000"/>
              </a:spcBef>
              <a:buClr>
                <a:srgbClr val="EEECE1"/>
              </a:buClr>
              <a:buSzPct val="75000"/>
            </a:pPr>
            <a:r>
              <a:rPr kumimoji="0" lang="zh-CN" altLang="en-US" sz="3200" baseline="0" dirty="0">
                <a:solidFill>
                  <a:srgbClr val="0000FF"/>
                </a:solidFill>
                <a:latin typeface="Times New Roman"/>
                <a:ea typeface="黑体" panose="02010609060101010101" pitchFamily="49" charset="-122"/>
              </a:rPr>
              <a:t>解</a:t>
            </a:r>
            <a:r>
              <a:rPr kumimoji="0" lang="zh-CN" altLang="en-US" sz="3200" baseline="0" dirty="0">
                <a:solidFill>
                  <a:srgbClr val="0000FF"/>
                </a:solidFill>
                <a:latin typeface="Times New Roman"/>
              </a:rPr>
              <a:t>：  </a:t>
            </a: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</a:rPr>
              <a:t>4.5</a:t>
            </a:r>
            <a:r>
              <a:rPr kumimoji="0" lang="zh-CN" altLang="en-US" sz="3200" baseline="0" dirty="0">
                <a:solidFill>
                  <a:srgbClr val="FF0000"/>
                </a:solidFill>
                <a:latin typeface="Times New Roman" pitchFamily="18" charset="0"/>
              </a:rPr>
              <a:t>＋</a:t>
            </a: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</a:rPr>
              <a:t>(–3.2)</a:t>
            </a:r>
            <a:r>
              <a:rPr kumimoji="0" lang="zh-CN" altLang="en-US" sz="3200" baseline="0" dirty="0">
                <a:solidFill>
                  <a:srgbClr val="FF0000"/>
                </a:solidFill>
                <a:latin typeface="Times New Roman" pitchFamily="18" charset="0"/>
              </a:rPr>
              <a:t>＋</a:t>
            </a: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</a:rPr>
              <a:t>1.1</a:t>
            </a:r>
            <a:r>
              <a:rPr kumimoji="0" lang="zh-CN" altLang="en-US" sz="3200" baseline="0" dirty="0">
                <a:solidFill>
                  <a:srgbClr val="FF0000"/>
                </a:solidFill>
                <a:latin typeface="Times New Roman" pitchFamily="18" charset="0"/>
              </a:rPr>
              <a:t>＋</a:t>
            </a: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</a:rPr>
              <a:t>(–1.4)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409577" y="2693728"/>
            <a:ext cx="5576162" cy="6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spcBef>
                <a:spcPct val="20000"/>
              </a:spcBef>
              <a:buClr>
                <a:srgbClr val="EEECE1"/>
              </a:buClr>
              <a:buSzPct val="75000"/>
            </a:pP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</a:rPr>
              <a:t>  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</a:rPr>
              <a:t>= (4.5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sym typeface="Arial" pitchFamily="34" charset="0"/>
              </a:rPr>
              <a:t>＋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sym typeface="Arial" pitchFamily="34" charset="0"/>
              </a:rPr>
              <a:t>1.1)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sym typeface="Arial" pitchFamily="34" charset="0"/>
              </a:rPr>
              <a:t>＋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sym typeface="Arial" pitchFamily="34" charset="0"/>
              </a:rPr>
              <a:t>[(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</a:rPr>
              <a:t>–3.2)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sym typeface="宋体" pitchFamily="2" charset="-122"/>
              </a:rPr>
              <a:t>＋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sym typeface="宋体" pitchFamily="2" charset="-122"/>
              </a:rPr>
              <a:t>(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</a:rPr>
              <a:t>–1.4)]</a:t>
            </a: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409577" y="3343518"/>
            <a:ext cx="4341850" cy="6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spcBef>
                <a:spcPct val="20000"/>
              </a:spcBef>
              <a:buClr>
                <a:srgbClr val="EEECE1"/>
              </a:buClr>
              <a:buSzPct val="75000"/>
            </a:pP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</a:rPr>
              <a:t>  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</a:rPr>
              <a:t>= </a:t>
            </a:r>
            <a:r>
              <a:rPr kumimoji="0" lang="en-US" altLang="en-US" sz="3200" baseline="0" dirty="0">
                <a:solidFill>
                  <a:prstClr val="black"/>
                </a:solidFill>
                <a:latin typeface="Times New Roman" pitchFamily="18" charset="0"/>
              </a:rPr>
              <a:t>5.6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sym typeface="宋体" pitchFamily="2" charset="-122"/>
              </a:rPr>
              <a:t>＋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sym typeface="宋体" pitchFamily="2" charset="-122"/>
              </a:rPr>
              <a:t>(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</a:rPr>
              <a:t>–4.6)=1 (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sym typeface="宋体" pitchFamily="2" charset="-122"/>
              </a:rPr>
              <a:t>千米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sym typeface="宋体" pitchFamily="2" charset="-122"/>
              </a:rPr>
              <a:t>)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948198" y="4067272"/>
            <a:ext cx="6321558" cy="6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zh-CN" altLang="en-US" sz="3200" baseline="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sym typeface="Arial" pitchFamily="34" charset="0"/>
              </a:rPr>
              <a:t>答：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sym typeface="Arial" pitchFamily="34" charset="0"/>
              </a:rPr>
              <a:t>此时飞机比起飞点高了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sym typeface="Arial" pitchFamily="34" charset="0"/>
              </a:rPr>
              <a:t>1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sym typeface="Arial" pitchFamily="34" charset="0"/>
              </a:rPr>
              <a:t>千米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sym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575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文本框 528385"/>
          <p:cNvSpPr txBox="1">
            <a:spLocks noChangeArrowheads="1"/>
          </p:cNvSpPr>
          <p:nvPr/>
        </p:nvSpPr>
        <p:spPr bwMode="auto">
          <a:xfrm>
            <a:off x="1415789" y="1464765"/>
            <a:ext cx="9899912" cy="2984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479976" indent="-479976" algn="just" defTabSz="1219140" eaLnBrk="1" hangingPunct="1">
              <a:lnSpc>
                <a:spcPct val="150000"/>
              </a:lnSpc>
            </a:pPr>
            <a:r>
              <a:rPr kumimoji="0" lang="en-US" altLang="zh-CN" sz="3200" baseline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0" lang="zh-CN" altLang="en-US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红新中学一超市一星期内收入和支出情况如下</a:t>
            </a:r>
            <a:r>
              <a:rPr kumimoji="0" lang="zh-CN" altLang="en-US" sz="3200" baseline="0" dirty="0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：</a:t>
            </a:r>
            <a:endParaRPr kumimoji="0" lang="en-US" altLang="zh-CN" sz="3200" baseline="0" dirty="0" smtClean="0">
              <a:solidFill>
                <a:srgbClr val="00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marL="479976" indent="-479976" algn="just" defTabSz="1219140" eaLnBrk="1" hangingPunct="1">
              <a:lnSpc>
                <a:spcPct val="150000"/>
              </a:lnSpc>
            </a:pPr>
            <a:r>
              <a:rPr kumimoji="0" lang="en-US" altLang="zh-CN" sz="3200" baseline="0" dirty="0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</a:t>
            </a:r>
            <a:r>
              <a:rPr kumimoji="0" lang="en-US" altLang="zh-CN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853.5</a:t>
            </a:r>
            <a:r>
              <a:rPr kumimoji="0" lang="zh-CN" altLang="en-US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元，</a:t>
            </a:r>
            <a:r>
              <a:rPr kumimoji="0" lang="en-US" altLang="zh-CN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+237.2</a:t>
            </a:r>
            <a:r>
              <a:rPr kumimoji="0" lang="zh-CN" altLang="en-US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元，</a:t>
            </a:r>
            <a:r>
              <a:rPr kumimoji="0" lang="en-US" altLang="zh-CN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–325</a:t>
            </a:r>
            <a:r>
              <a:rPr kumimoji="0" lang="zh-CN" altLang="en-US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元，</a:t>
            </a:r>
            <a:r>
              <a:rPr kumimoji="0" lang="en-US" altLang="zh-CN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+138.5</a:t>
            </a:r>
            <a:r>
              <a:rPr kumimoji="0" lang="zh-CN" altLang="en-US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元，</a:t>
            </a:r>
            <a:r>
              <a:rPr kumimoji="0" lang="en-US" altLang="zh-CN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–280</a:t>
            </a:r>
            <a:r>
              <a:rPr kumimoji="0" lang="zh-CN" altLang="en-US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元</a:t>
            </a:r>
            <a:r>
              <a:rPr kumimoji="0" lang="zh-CN" altLang="en-US" sz="3200" baseline="0" dirty="0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endParaRPr kumimoji="0" lang="en-US" altLang="zh-CN" sz="3200" baseline="0" dirty="0" smtClean="0">
              <a:solidFill>
                <a:srgbClr val="00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marL="479976" indent="-479976" algn="just" defTabSz="1219140" eaLnBrk="1" hangingPunct="1">
              <a:lnSpc>
                <a:spcPct val="150000"/>
              </a:lnSpc>
            </a:pPr>
            <a:r>
              <a:rPr kumimoji="0" lang="en-US" altLang="zh-CN" sz="3200" baseline="0" dirty="0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–</a:t>
            </a:r>
            <a:r>
              <a:rPr kumimoji="0" lang="en-US" altLang="zh-CN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520</a:t>
            </a:r>
            <a:r>
              <a:rPr kumimoji="0" lang="zh-CN" altLang="en-US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元，</a:t>
            </a:r>
            <a:r>
              <a:rPr kumimoji="0" lang="en-US" altLang="zh-CN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+103</a:t>
            </a:r>
            <a:r>
              <a:rPr kumimoji="0" lang="zh-CN" altLang="en-US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元</a:t>
            </a:r>
            <a:r>
              <a:rPr kumimoji="0" lang="en-US" altLang="zh-CN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 </a:t>
            </a:r>
            <a:r>
              <a:rPr kumimoji="0" lang="zh-CN" altLang="en-US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这一星期内该超市是盈利还是亏损</a:t>
            </a:r>
            <a:r>
              <a:rPr kumimoji="0" lang="zh-CN" altLang="en-US" sz="3200" baseline="0" dirty="0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？</a:t>
            </a:r>
            <a:endParaRPr kumimoji="0" lang="en-US" altLang="zh-CN" sz="3200" baseline="0" dirty="0" smtClean="0">
              <a:solidFill>
                <a:srgbClr val="00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marL="479976" indent="-479976" algn="just" defTabSz="1219140" eaLnBrk="1" hangingPunct="1">
              <a:lnSpc>
                <a:spcPct val="150000"/>
              </a:lnSpc>
            </a:pPr>
            <a:r>
              <a:rPr kumimoji="0" lang="zh-CN" altLang="en-US" sz="3200" baseline="0" dirty="0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盈利</a:t>
            </a:r>
            <a:r>
              <a:rPr kumimoji="0" lang="zh-CN" altLang="en-US" sz="32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或亏损多少元？</a:t>
            </a:r>
            <a:endParaRPr kumimoji="0" lang="en-US" altLang="zh-CN" sz="3200" baseline="0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52" y="1556295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36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文本框 529409"/>
          <p:cNvSpPr txBox="1">
            <a:spLocks noChangeArrowheads="1"/>
          </p:cNvSpPr>
          <p:nvPr/>
        </p:nvSpPr>
        <p:spPr bwMode="auto">
          <a:xfrm>
            <a:off x="1594234" y="1357361"/>
            <a:ext cx="10121516" cy="456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2800" baseline="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根据题意得</a:t>
            </a:r>
          </a:p>
          <a:p>
            <a:pPr defTabSz="1219140" eaLnBrk="1" hangingPunct="1">
              <a:lnSpc>
                <a:spcPct val="150000"/>
              </a:lnSpc>
            </a:pP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(+853.5)+(+237.2)+(–325)+(+138.5)+(–280)+(–520)+(+103)</a:t>
            </a:r>
          </a:p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853.5+237.2–325+138.5–280–520+103</a:t>
            </a:r>
          </a:p>
          <a:p>
            <a:pPr defTabSz="1219140" eaLnBrk="1" hangingPunct="1">
              <a:lnSpc>
                <a:spcPct val="150000"/>
              </a:lnSpc>
            </a:pP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= 853.5+237.2+138.5+103–(325+280+520)</a:t>
            </a:r>
          </a:p>
          <a:p>
            <a:pPr defTabSz="1219140" eaLnBrk="1" hangingPunct="1">
              <a:lnSpc>
                <a:spcPct val="150000"/>
              </a:lnSpc>
            </a:pP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= 1332.2–1125</a:t>
            </a:r>
          </a:p>
          <a:p>
            <a:pPr defTabSz="1219140" eaLnBrk="1" hangingPunct="1">
              <a:lnSpc>
                <a:spcPct val="150000"/>
              </a:lnSpc>
            </a:pP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=207.2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（元）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2800" baseline="0" dirty="0">
                <a:solidFill>
                  <a:srgbClr val="0033CC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答：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这一星期内该超市盈利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207.2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元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3657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7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7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7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47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47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47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7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47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47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47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47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90456" y="1486918"/>
            <a:ext cx="10934844" cy="3272667"/>
          </a:xfrm>
          <a:prstGeom prst="rect">
            <a:avLst/>
          </a:prstGeom>
          <a:noFill/>
        </p:spPr>
        <p:txBody>
          <a:bodyPr wrap="square" lIns="121898" tIns="60948" rIns="121898" bIns="60948">
            <a:spAutoFit/>
          </a:bodyPr>
          <a:lstStyle/>
          <a:p>
            <a:pPr defTabSz="1219140" eaLnBrk="1" hangingPunct="1">
              <a:lnSpc>
                <a:spcPct val="200000"/>
              </a:lnSpc>
            </a:pPr>
            <a:r>
              <a:rPr kumimoji="0" lang="en-US" altLang="zh-CN" sz="3600" baseline="0" dirty="0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</a:t>
            </a:r>
            <a:r>
              <a:rPr kumimoji="0" lang="zh-CN" altLang="en-US" sz="3600" baseline="0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学会</a:t>
            </a:r>
            <a:r>
              <a:rPr kumimoji="0" lang="zh-CN" altLang="en-US" sz="3600" baseline="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把有理数加减法的算式</a:t>
            </a:r>
            <a:r>
              <a:rPr kumimoji="0" lang="zh-CN" altLang="en-US" sz="3600" baseline="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统一</a:t>
            </a:r>
            <a:r>
              <a:rPr kumimoji="0" lang="zh-CN" altLang="en-US" sz="3600" baseline="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成只有</a:t>
            </a:r>
            <a:r>
              <a:rPr kumimoji="0" lang="zh-CN" altLang="en-US" sz="3600" baseline="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加法</a:t>
            </a:r>
            <a:r>
              <a:rPr kumimoji="0" lang="zh-CN" altLang="en-US" sz="3600" baseline="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的算式</a:t>
            </a:r>
            <a:r>
              <a:rPr kumimoji="0" lang="en-US" altLang="zh-CN" sz="3600" baseline="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 </a:t>
            </a:r>
            <a:endParaRPr kumimoji="0" lang="en-US" altLang="zh-CN" sz="3600" baseline="0" dirty="0" smtClean="0">
              <a:solidFill>
                <a:prstClr val="black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defTabSz="1219140" eaLnBrk="1" hangingPunct="1">
              <a:lnSpc>
                <a:spcPct val="200000"/>
              </a:lnSpc>
            </a:pPr>
            <a:r>
              <a:rPr kumimoji="0" lang="en-US" altLang="zh-CN" sz="3600" baseline="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2.</a:t>
            </a:r>
            <a:r>
              <a:rPr kumimoji="0" lang="zh-CN" altLang="en-US" sz="3600" baseline="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能正确熟练地进行</a:t>
            </a:r>
            <a:r>
              <a:rPr kumimoji="0" lang="zh-CN" altLang="en-US" sz="3600" baseline="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有理数的加减混合</a:t>
            </a:r>
            <a:r>
              <a:rPr kumimoji="0" lang="zh-CN" altLang="en-US" sz="3600" baseline="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运算</a:t>
            </a:r>
            <a:r>
              <a:rPr kumimoji="0" lang="en-US" altLang="zh-CN" sz="3600" baseline="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.</a:t>
            </a:r>
            <a:endParaRPr kumimoji="0" lang="zh-CN" altLang="zh-CN" sz="3600" baseline="0" dirty="0">
              <a:solidFill>
                <a:prstClr val="black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defTabSz="1219140" eaLnBrk="1" hangingPunct="1">
              <a:lnSpc>
                <a:spcPct val="200000"/>
              </a:lnSpc>
            </a:pPr>
            <a:r>
              <a:rPr kumimoji="0" lang="en-US" altLang="zh-CN" sz="3600" baseline="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3.</a:t>
            </a:r>
            <a:r>
              <a:rPr kumimoji="0" lang="zh-CN" altLang="en-US" sz="3600" baseline="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通过把减法运算转化为加法运算，体会</a:t>
            </a:r>
            <a:r>
              <a:rPr kumimoji="0" lang="zh-CN" altLang="en-US" sz="3600" baseline="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转化思想</a:t>
            </a:r>
            <a:r>
              <a:rPr kumimoji="0" lang="en-US" altLang="zh-CN" sz="3600" baseline="0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.</a:t>
            </a:r>
            <a:endParaRPr kumimoji="0" lang="zh-CN" altLang="zh-CN" sz="3600" baseline="0" dirty="0">
              <a:solidFill>
                <a:prstClr val="black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37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文本框 9"/>
          <p:cNvSpPr txBox="1">
            <a:spLocks noChangeArrowheads="1"/>
          </p:cNvSpPr>
          <p:nvPr/>
        </p:nvSpPr>
        <p:spPr bwMode="auto">
          <a:xfrm>
            <a:off x="752387" y="1190870"/>
            <a:ext cx="8619121" cy="3226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defTabSz="1219140" eaLnBrk="1" hangingPunct="1">
              <a:lnSpc>
                <a:spcPct val="140000"/>
              </a:lnSpc>
            </a:pPr>
            <a:r>
              <a:rPr kumimoji="0" lang="en-US" altLang="zh-CN" sz="3200" baseline="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 </a:t>
            </a:r>
            <a:r>
              <a:rPr kumimoji="0" lang="en-US" altLang="zh-CN" sz="2800" baseline="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例3</a:t>
            </a:r>
            <a:r>
              <a:rPr kumimoji="0" lang="en-US" altLang="zh-CN" sz="2800" baseline="0" dirty="0">
                <a:solidFill>
                  <a:srgbClr val="269999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     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动物园在检验成年麦哲伦企鹅的身体状况时，最重要的一项工作就是称体重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. 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已知某动物园对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6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只成年麦哲伦企鹅进行体重检测，以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4kg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为标准，超过或者不足的千克数分别用正数、负数表示，称重记录如下表所示，求这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6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只企鹅的总体重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.</a:t>
            </a:r>
            <a:r>
              <a:rPr kumimoji="0" lang="en-US" altLang="zh-CN" sz="2800" b="0" baseline="0" dirty="0">
                <a:solidFill>
                  <a:srgbClr val="269999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 </a:t>
            </a:r>
          </a:p>
        </p:txBody>
      </p:sp>
      <p:graphicFrame>
        <p:nvGraphicFramePr>
          <p:cNvPr id="31747" name="表格 31746"/>
          <p:cNvGraphicFramePr/>
          <p:nvPr>
            <p:extLst>
              <p:ext uri="{D42A27DB-BD31-4B8C-83A1-F6EECF244321}">
                <p14:modId xmlns:p14="http://schemas.microsoft.com/office/powerpoint/2010/main" val="1864271882"/>
              </p:ext>
            </p:extLst>
          </p:nvPr>
        </p:nvGraphicFramePr>
        <p:xfrm>
          <a:off x="994834" y="4810770"/>
          <a:ext cx="8376676" cy="1468529"/>
        </p:xfrm>
        <a:graphic>
          <a:graphicData uri="http://schemas.openxmlformats.org/drawingml/2006/table">
            <a:tbl>
              <a:tblPr/>
              <a:tblGrid>
                <a:gridCol w="14129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190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0589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6232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6210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2570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8867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55410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zh-CN" altLang="en-US" sz="2700" b="1" baseline="0" dirty="0">
                          <a:latin typeface="Times New Roman" pitchFamily="18" charset="0"/>
                          <a:ea typeface="楷体" pitchFamily="49" charset="-122"/>
                        </a:rPr>
                        <a:t>编号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en-US" altLang="zh-CN" sz="2700" b="1" baseline="0" dirty="0">
                          <a:latin typeface="Times New Roman" pitchFamily="18" charset="0"/>
                          <a:ea typeface="楷体" pitchFamily="49" charset="-122"/>
                        </a:rPr>
                        <a:t>1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en-US" altLang="zh-CN" sz="2700" b="1" baseline="0" dirty="0">
                          <a:latin typeface="Times New Roman" pitchFamily="18" charset="0"/>
                          <a:ea typeface="楷体" pitchFamily="49" charset="-122"/>
                        </a:rPr>
                        <a:t>2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en-US" altLang="zh-CN" sz="2700" b="1" baseline="0" dirty="0">
                          <a:latin typeface="Times New Roman" pitchFamily="18" charset="0"/>
                          <a:ea typeface="楷体" pitchFamily="49" charset="-122"/>
                        </a:rPr>
                        <a:t>3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en-US" altLang="zh-CN" sz="2700" b="1" baseline="0" dirty="0">
                          <a:latin typeface="Times New Roman" pitchFamily="18" charset="0"/>
                          <a:ea typeface="楷体" pitchFamily="49" charset="-122"/>
                        </a:rPr>
                        <a:t>4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en-US" altLang="zh-CN" sz="2700" b="1" baseline="0" dirty="0">
                          <a:latin typeface="Times New Roman" pitchFamily="18" charset="0"/>
                          <a:ea typeface="楷体" pitchFamily="49" charset="-122"/>
                        </a:rPr>
                        <a:t>5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en-US" altLang="zh-CN" sz="2700" b="1" baseline="0" dirty="0">
                          <a:latin typeface="Times New Roman" pitchFamily="18" charset="0"/>
                          <a:ea typeface="楷体" pitchFamily="49" charset="-122"/>
                        </a:rPr>
                        <a:t>6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1442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zh-CN" altLang="en-US" sz="2700" b="1" baseline="0" dirty="0">
                          <a:latin typeface="Times New Roman" pitchFamily="18" charset="0"/>
                          <a:ea typeface="楷体" pitchFamily="49" charset="-122"/>
                        </a:rPr>
                        <a:t>差值（</a:t>
                      </a:r>
                      <a:r>
                        <a:rPr lang="en-US" altLang="zh-CN" sz="2700" b="1" baseline="0" dirty="0">
                          <a:latin typeface="Times New Roman" pitchFamily="18" charset="0"/>
                          <a:ea typeface="楷体" pitchFamily="49" charset="-122"/>
                        </a:rPr>
                        <a:t>kg)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en-US" altLang="zh-CN" sz="2700" b="1" baseline="0" dirty="0" smtClean="0">
                          <a:latin typeface="Times New Roman" pitchFamily="18" charset="0"/>
                          <a:ea typeface="楷体" pitchFamily="49" charset="-122"/>
                        </a:rPr>
                        <a:t>–0.08</a:t>
                      </a:r>
                      <a:endParaRPr lang="en-US" altLang="zh-CN" sz="2700" b="1" baseline="0" dirty="0"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en-US" altLang="zh-CN" sz="2700" b="1" baseline="0" dirty="0">
                          <a:latin typeface="Times New Roman" pitchFamily="18" charset="0"/>
                          <a:ea typeface="楷体" pitchFamily="49" charset="-122"/>
                        </a:rPr>
                        <a:t>+0.09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en-US" altLang="zh-CN" sz="2700" b="1" baseline="0" dirty="0">
                          <a:latin typeface="Times New Roman" pitchFamily="18" charset="0"/>
                          <a:ea typeface="楷体" pitchFamily="49" charset="-122"/>
                        </a:rPr>
                        <a:t>+0.05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en-US" altLang="zh-CN" sz="2700" b="1" baseline="0" dirty="0" smtClean="0">
                          <a:latin typeface="Times New Roman" pitchFamily="18" charset="0"/>
                          <a:ea typeface="楷体" pitchFamily="49" charset="-122"/>
                        </a:rPr>
                        <a:t>–0.05</a:t>
                      </a:r>
                      <a:endParaRPr lang="en-US" altLang="zh-CN" sz="2700" b="1" baseline="0" dirty="0"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en-US" altLang="zh-CN" sz="2700" b="1" baseline="0" dirty="0">
                          <a:latin typeface="Times New Roman" pitchFamily="18" charset="0"/>
                          <a:ea typeface="楷体" pitchFamily="49" charset="-122"/>
                        </a:rPr>
                        <a:t>+0.08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defTabSz="685800" eaLnBrk="1" hangingPunct="1">
                        <a:buNone/>
                      </a:pPr>
                      <a:r>
                        <a:rPr lang="en-US" altLang="zh-CN" sz="2700" b="1" baseline="0" dirty="0">
                          <a:latin typeface="Times New Roman" pitchFamily="18" charset="0"/>
                          <a:ea typeface="楷体" pitchFamily="49" charset="-122"/>
                        </a:rPr>
                        <a:t>+0.06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9779518" y="1419345"/>
            <a:ext cx="1904752" cy="4376162"/>
            <a:chOff x="6148388" y="474663"/>
            <a:chExt cx="1428750" cy="3281362"/>
          </a:xfrm>
        </p:grpSpPr>
        <p:pic>
          <p:nvPicPr>
            <p:cNvPr id="69661" name="图片 1" descr="002w6lSrzy6KNeMjPML8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8388" y="474663"/>
              <a:ext cx="644525" cy="595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662" name="图片 2" descr="8850538_69239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8388" y="1069975"/>
              <a:ext cx="933450" cy="679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663" name="图片 4" descr="20130118135922_yQeif.thumb.600_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8388" y="1749425"/>
              <a:ext cx="1095375" cy="61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664" name="图片 5" descr="t01bf5e4dacbe8a181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8388" y="2366963"/>
              <a:ext cx="914400" cy="608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665" name="图片 6" descr="t013deb46ba77b03bdd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2913" y="515938"/>
              <a:ext cx="784225" cy="554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666" name="图片 7" descr="t0104ca9283849a5fb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8388" y="2935288"/>
              <a:ext cx="1150937" cy="820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948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221631" y="1550689"/>
            <a:ext cx="10863435" cy="381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50000"/>
              </a:lnSpc>
              <a:buClr>
                <a:srgbClr val="EEECE1"/>
              </a:buClr>
              <a:buSzPct val="75000"/>
            </a:pPr>
            <a:r>
              <a:rPr kumimoji="0" lang="zh-CN" altLang="en-US" sz="3200" baseline="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(–0.08)+(+0.09)+(+0.05)+(–0.05)+(+0.08)+(+0.06)</a:t>
            </a:r>
            <a:endParaRPr kumimoji="0" lang="zh-CN" altLang="en-US" sz="3200" baseline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1219140" eaLnBrk="1" hangingPunct="1">
              <a:lnSpc>
                <a:spcPct val="150000"/>
              </a:lnSpc>
              <a:buClr>
                <a:srgbClr val="EEECE1"/>
              </a:buClr>
              <a:buSzPct val="75000"/>
            </a:pP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= [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(–0.08)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(+0.08)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]+[(–0.5)+0.5]+(0.09+0.06)</a:t>
            </a:r>
            <a:endParaRPr kumimoji="0" lang="zh-CN" altLang="en-US" sz="3200" baseline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1219140" eaLnBrk="1" hangingPunct="1">
              <a:lnSpc>
                <a:spcPct val="150000"/>
              </a:lnSpc>
              <a:buClr>
                <a:srgbClr val="EEECE1"/>
              </a:buClr>
              <a:buSzPct val="75000"/>
            </a:pP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= 0.15 (kg)</a:t>
            </a:r>
          </a:p>
          <a:p>
            <a:pPr defTabSz="1219140" eaLnBrk="1" hangingPunct="1">
              <a:lnSpc>
                <a:spcPct val="150000"/>
              </a:lnSpc>
              <a:buClr>
                <a:srgbClr val="EEECE1"/>
              </a:buClr>
              <a:buSzPct val="75000"/>
            </a:pPr>
            <a:r>
              <a:rPr kumimoji="0" lang="en-US" altLang="zh-CN" sz="3200" b="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  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4×6+0.15=</a:t>
            </a: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24.15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kg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kumimoji="0" lang="zh-CN" altLang="en-US" sz="3200" b="0" baseline="0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defTabSz="1219140" eaLnBrk="1" hangingPunct="1">
              <a:lnSpc>
                <a:spcPct val="150000"/>
              </a:lnSpc>
              <a:buClr>
                <a:srgbClr val="EEECE1"/>
              </a:buClr>
              <a:buSzPct val="75000"/>
            </a:pPr>
            <a:r>
              <a:rPr kumimoji="0" lang="zh-CN" altLang="en-US" sz="3200" baseline="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答：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这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只企鹅的总体重为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24.15kg.</a:t>
            </a:r>
          </a:p>
        </p:txBody>
      </p:sp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8124188" y="3460965"/>
            <a:ext cx="3718074" cy="2282609"/>
            <a:chOff x="10978" y="2097"/>
            <a:chExt cx="3945" cy="4228"/>
          </a:xfrm>
        </p:grpSpPr>
        <p:sp>
          <p:nvSpPr>
            <p:cNvPr id="70664" name="圆角矩形标注 3"/>
            <p:cNvSpPr>
              <a:spLocks noChangeArrowheads="1"/>
            </p:cNvSpPr>
            <p:nvPr/>
          </p:nvSpPr>
          <p:spPr bwMode="auto">
            <a:xfrm>
              <a:off x="10978" y="2097"/>
              <a:ext cx="3945" cy="4228"/>
            </a:xfrm>
            <a:prstGeom prst="wedgeRoundRectCallout">
              <a:avLst>
                <a:gd name="adj1" fmla="val -15288"/>
                <a:gd name="adj2" fmla="val 47549"/>
                <a:gd name="adj3" fmla="val 16667"/>
              </a:avLst>
            </a:prstGeom>
            <a:solidFill>
              <a:srgbClr val="85E0E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defTabSz="1219140" eaLnBrk="1" hangingPunct="1"/>
              <a:endParaRPr kumimoji="0" lang="zh-CN" altLang="en-US" sz="100" b="0" baseline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666" name="文本框 5"/>
            <p:cNvSpPr txBox="1">
              <a:spLocks noChangeArrowheads="1"/>
            </p:cNvSpPr>
            <p:nvPr/>
          </p:nvSpPr>
          <p:spPr bwMode="auto">
            <a:xfrm>
              <a:off x="11041" y="2122"/>
              <a:ext cx="3882" cy="4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defTabSz="1219140" eaLnBrk="1" hangingPunct="1">
                <a:lnSpc>
                  <a:spcPct val="120000"/>
                </a:lnSpc>
                <a:buClr>
                  <a:srgbClr val="EEECE1"/>
                </a:buClr>
                <a:buSzPct val="75000"/>
              </a:pPr>
              <a:r>
                <a:rPr kumimoji="0" lang="zh-CN" altLang="en-US" sz="2800" baseline="0" dirty="0">
                  <a:solidFill>
                    <a:prstClr val="black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Arial" pitchFamily="34" charset="0"/>
                </a:rPr>
                <a:t>        可以先求出每只企鹅的体重后，再相加吗？哪种方法更简便呢？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565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2092559" y="1376392"/>
            <a:ext cx="979042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20000"/>
              </a:lnSpc>
            </a:pPr>
            <a:r>
              <a:rPr kumimoji="0" lang="zh-CN" altLang="en-US" sz="2700" baseline="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下表为某公司股票在本周内每日的涨跌情况</a:t>
            </a:r>
            <a:r>
              <a:rPr kumimoji="0" lang="en-US" altLang="zh-CN" sz="2700" baseline="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kumimoji="0" lang="zh-CN" altLang="en-US" sz="2700" baseline="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单位：元</a:t>
            </a:r>
            <a:r>
              <a:rPr kumimoji="0" lang="en-US" altLang="zh-CN" sz="2700" baseline="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)</a:t>
            </a:r>
            <a:r>
              <a:rPr kumimoji="0" lang="zh-CN" altLang="en-US" sz="2700" baseline="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：</a:t>
            </a:r>
          </a:p>
        </p:txBody>
      </p:sp>
      <p:graphicFrame>
        <p:nvGraphicFramePr>
          <p:cNvPr id="102482" name="Group 82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212116772"/>
              </p:ext>
            </p:extLst>
          </p:nvPr>
        </p:nvGraphicFramePr>
        <p:xfrm>
          <a:off x="2173806" y="2172023"/>
          <a:ext cx="8593722" cy="1636296"/>
        </p:xfrm>
        <a:graphic>
          <a:graphicData uri="http://schemas.openxmlformats.org/drawingml/2006/table">
            <a:tbl>
              <a:tblPr/>
              <a:tblGrid>
                <a:gridCol w="16618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731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6188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3257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3172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43257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7654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</a:rPr>
                        <a:t>星期</a:t>
                      </a:r>
                    </a:p>
                  </a:txBody>
                  <a:tcPr marL="91428" marR="91428"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</a:rPr>
                        <a:t>一</a:t>
                      </a:r>
                    </a:p>
                  </a:txBody>
                  <a:tcPr marL="91428" marR="91428"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</a:rPr>
                        <a:t>二</a:t>
                      </a:r>
                    </a:p>
                  </a:txBody>
                  <a:tcPr marL="91428" marR="91428"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</a:rPr>
                        <a:t>三</a:t>
                      </a:r>
                    </a:p>
                  </a:txBody>
                  <a:tcPr marL="91428" marR="91428"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</a:rPr>
                        <a:t>四</a:t>
                      </a:r>
                    </a:p>
                  </a:txBody>
                  <a:tcPr marL="91428" marR="91428"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</a:rPr>
                        <a:t>五</a:t>
                      </a:r>
                    </a:p>
                  </a:txBody>
                  <a:tcPr marL="91428" marR="91428"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708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</a:rPr>
                        <a:t>每股涨跌</a:t>
                      </a:r>
                    </a:p>
                  </a:txBody>
                  <a:tcPr marL="91428" marR="91428"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</a:rPr>
                        <a:t>＋</a:t>
                      </a:r>
                      <a:r>
                        <a:rPr kumimoji="0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</a:rPr>
                        <a:t>1.25</a:t>
                      </a:r>
                    </a:p>
                  </a:txBody>
                  <a:tcPr marL="91428" marR="91428"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</a:rPr>
                        <a:t>–1.05</a:t>
                      </a:r>
                      <a:endParaRPr kumimoji="0" lang="en-US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8" marR="91428"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</a:rPr>
                        <a:t>–0.25</a:t>
                      </a:r>
                      <a:endParaRPr kumimoji="0" lang="en-US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8" marR="91428"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</a:rPr>
                        <a:t>–1.55</a:t>
                      </a:r>
                      <a:endParaRPr kumimoji="0" lang="en-US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8" marR="91428"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</a:rPr>
                        <a:t>＋</a:t>
                      </a:r>
                      <a:r>
                        <a:rPr kumimoji="0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楷体" pitchFamily="49" charset="-122"/>
                        </a:rPr>
                        <a:t>1.3</a:t>
                      </a:r>
                    </a:p>
                  </a:txBody>
                  <a:tcPr marL="91428" marR="91428"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1706" name="Text Box 83"/>
          <p:cNvSpPr txBox="1">
            <a:spLocks noChangeArrowheads="1"/>
          </p:cNvSpPr>
          <p:nvPr/>
        </p:nvSpPr>
        <p:spPr bwMode="auto">
          <a:xfrm>
            <a:off x="1529248" y="3763547"/>
            <a:ext cx="9913880" cy="1369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2700" baseline="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  计算这一周内该公司股票总数的变化是上涨还是下跌？上涨或下跌的值是多少元？</a:t>
            </a:r>
          </a:p>
        </p:txBody>
      </p:sp>
      <p:sp>
        <p:nvSpPr>
          <p:cNvPr id="102484" name="Text Box 84"/>
          <p:cNvSpPr txBox="1">
            <a:spLocks noChangeArrowheads="1"/>
          </p:cNvSpPr>
          <p:nvPr/>
        </p:nvSpPr>
        <p:spPr bwMode="auto">
          <a:xfrm>
            <a:off x="1529248" y="4990274"/>
            <a:ext cx="9944923" cy="1369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2700" baseline="0" dirty="0">
                <a:solidFill>
                  <a:srgbClr val="0000FF"/>
                </a:solidFill>
                <a:latin typeface="Times New Roman"/>
                <a:ea typeface="黑体" panose="02010609060101010101" pitchFamily="49" charset="-122"/>
              </a:rPr>
              <a:t>解：</a:t>
            </a:r>
            <a:r>
              <a:rPr kumimoji="0" lang="en-US" altLang="zh-CN" sz="2700" baseline="0" dirty="0">
                <a:solidFill>
                  <a:prstClr val="black"/>
                </a:solidFill>
                <a:latin typeface="Times New Roman"/>
              </a:rPr>
              <a:t>1.25</a:t>
            </a:r>
            <a:r>
              <a:rPr kumimoji="0" lang="zh-CN" altLang="en-US" sz="2700" baseline="0" dirty="0">
                <a:solidFill>
                  <a:prstClr val="black"/>
                </a:solidFill>
                <a:latin typeface="Times New Roman"/>
              </a:rPr>
              <a:t>＋</a:t>
            </a:r>
            <a:r>
              <a:rPr kumimoji="0" lang="en-US" altLang="zh-CN" sz="2700" baseline="0" dirty="0">
                <a:solidFill>
                  <a:prstClr val="black"/>
                </a:solidFill>
                <a:latin typeface="Times New Roman"/>
              </a:rPr>
              <a:t>(–1.05)</a:t>
            </a:r>
            <a:r>
              <a:rPr kumimoji="0" lang="zh-CN" altLang="en-US" sz="2700" baseline="0" dirty="0">
                <a:solidFill>
                  <a:prstClr val="black"/>
                </a:solidFill>
                <a:latin typeface="Times New Roman"/>
              </a:rPr>
              <a:t>＋</a:t>
            </a:r>
            <a:r>
              <a:rPr kumimoji="0" lang="en-US" altLang="zh-CN" sz="2700" baseline="0" dirty="0">
                <a:solidFill>
                  <a:prstClr val="black"/>
                </a:solidFill>
                <a:latin typeface="Times New Roman"/>
              </a:rPr>
              <a:t>(–0.25)</a:t>
            </a:r>
            <a:r>
              <a:rPr kumimoji="0" lang="zh-CN" altLang="en-US" sz="2700" baseline="0" dirty="0">
                <a:solidFill>
                  <a:prstClr val="black"/>
                </a:solidFill>
                <a:latin typeface="Times New Roman"/>
              </a:rPr>
              <a:t>＋</a:t>
            </a:r>
            <a:r>
              <a:rPr kumimoji="0" lang="en-US" altLang="zh-CN" sz="2700" baseline="0" dirty="0">
                <a:solidFill>
                  <a:prstClr val="black"/>
                </a:solidFill>
                <a:latin typeface="Times New Roman"/>
              </a:rPr>
              <a:t>(–1.55)</a:t>
            </a:r>
            <a:r>
              <a:rPr kumimoji="0" lang="zh-CN" altLang="en-US" sz="2700" baseline="0" dirty="0">
                <a:solidFill>
                  <a:prstClr val="black"/>
                </a:solidFill>
                <a:latin typeface="Times New Roman"/>
              </a:rPr>
              <a:t>＋</a:t>
            </a:r>
            <a:r>
              <a:rPr kumimoji="0" lang="en-US" altLang="zh-CN" sz="2700" baseline="0" dirty="0">
                <a:solidFill>
                  <a:prstClr val="black"/>
                </a:solidFill>
                <a:latin typeface="Times New Roman"/>
              </a:rPr>
              <a:t>(</a:t>
            </a:r>
            <a:r>
              <a:rPr kumimoji="0" lang="zh-CN" altLang="en-US" sz="2700" baseline="0" dirty="0">
                <a:solidFill>
                  <a:prstClr val="black"/>
                </a:solidFill>
                <a:latin typeface="Times New Roman"/>
              </a:rPr>
              <a:t>＋</a:t>
            </a:r>
            <a:r>
              <a:rPr kumimoji="0" lang="en-US" altLang="zh-CN" sz="2700" baseline="0" dirty="0">
                <a:solidFill>
                  <a:prstClr val="black"/>
                </a:solidFill>
                <a:latin typeface="Times New Roman"/>
              </a:rPr>
              <a:t>1.3)  </a:t>
            </a:r>
            <a:r>
              <a:rPr kumimoji="0" lang="zh-CN" altLang="en-US" sz="2700" baseline="0" dirty="0">
                <a:solidFill>
                  <a:prstClr val="black"/>
                </a:solidFill>
                <a:latin typeface="Times New Roman"/>
              </a:rPr>
              <a:t>＝</a:t>
            </a:r>
            <a:r>
              <a:rPr kumimoji="0" lang="en-US" altLang="zh-CN" sz="2700" baseline="0" dirty="0">
                <a:solidFill>
                  <a:srgbClr val="FF0000"/>
                </a:solidFill>
                <a:latin typeface="Times New Roman"/>
              </a:rPr>
              <a:t>–0.3</a:t>
            </a:r>
            <a:r>
              <a:rPr kumimoji="0" lang="zh-CN" altLang="en-US" sz="2700" baseline="0" dirty="0">
                <a:solidFill>
                  <a:prstClr val="black"/>
                </a:solidFill>
                <a:latin typeface="Times New Roman"/>
              </a:rPr>
              <a:t>（元）</a:t>
            </a:r>
            <a:endParaRPr kumimoji="0" lang="en-US" altLang="zh-CN" sz="2700" baseline="0" dirty="0">
              <a:solidFill>
                <a:prstClr val="black"/>
              </a:solidFill>
              <a:latin typeface="Times New Roman"/>
            </a:endParaRPr>
          </a:p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2700" baseline="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答：</a:t>
            </a:r>
            <a:r>
              <a:rPr kumimoji="0" lang="zh-CN" altLang="en-US" sz="2700" baseline="0" dirty="0">
                <a:solidFill>
                  <a:prstClr val="black"/>
                </a:solidFill>
                <a:latin typeface="Times New Roman"/>
              </a:rPr>
              <a:t>本周内该公司股票总数的变化是下跌，下跌了</a:t>
            </a:r>
            <a:r>
              <a:rPr kumimoji="0" lang="en-US" altLang="zh-CN" sz="2700" baseline="0" dirty="0">
                <a:solidFill>
                  <a:prstClr val="black"/>
                </a:solidFill>
                <a:latin typeface="Times New Roman"/>
              </a:rPr>
              <a:t>0.3</a:t>
            </a:r>
            <a:r>
              <a:rPr kumimoji="0" lang="zh-CN" altLang="en-US" sz="2700" baseline="0" dirty="0">
                <a:solidFill>
                  <a:prstClr val="black"/>
                </a:solidFill>
                <a:latin typeface="Times New Roman"/>
              </a:rPr>
              <a:t>元</a:t>
            </a:r>
            <a:r>
              <a:rPr kumimoji="0" lang="en-US" altLang="zh-CN" sz="2700" baseline="0" dirty="0">
                <a:solidFill>
                  <a:prstClr val="black"/>
                </a:solidFill>
                <a:latin typeface="Times New Roman"/>
              </a:rPr>
              <a:t>.</a:t>
            </a:r>
            <a:endParaRPr kumimoji="0" lang="zh-CN" altLang="en-US" sz="2700" baseline="0" dirty="0">
              <a:solidFill>
                <a:prstClr val="black"/>
              </a:solidFill>
              <a:latin typeface="Times New Roman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051" y="1373996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666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83194" y="1884363"/>
            <a:ext cx="9828520" cy="4398897"/>
            <a:chOff x="713570" y="886267"/>
            <a:chExt cx="7372350" cy="3298409"/>
          </a:xfrm>
        </p:grpSpPr>
        <p:sp>
          <p:nvSpPr>
            <p:cNvPr id="73734" name="TextBox 3"/>
            <p:cNvSpPr txBox="1">
              <a:spLocks noChangeArrowheads="1"/>
            </p:cNvSpPr>
            <p:nvPr/>
          </p:nvSpPr>
          <p:spPr bwMode="auto">
            <a:xfrm>
              <a:off x="713570" y="886267"/>
              <a:ext cx="7372350" cy="3298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defTabSz="1219140" eaLnBrk="1" hangingPunct="1">
                <a:lnSpc>
                  <a:spcPct val="180000"/>
                </a:lnSpc>
              </a:pPr>
              <a:r>
                <a:rPr kumimoji="0" lang="en-US" altLang="zh-CN" sz="3200" baseline="0" dirty="0">
                  <a:solidFill>
                    <a:srgbClr val="FF0000"/>
                  </a:solidFill>
                  <a:latin typeface="Times New Roman" pitchFamily="18" charset="0"/>
                </a:rPr>
                <a:t>1.</a:t>
              </a:r>
              <a:r>
                <a:rPr kumimoji="0" lang="zh-CN" altLang="en-US" sz="3200" baseline="0" dirty="0">
                  <a:solidFill>
                    <a:prstClr val="black"/>
                  </a:solidFill>
                  <a:latin typeface="楷体" pitchFamily="49" charset="-122"/>
                  <a:ea typeface="楷体" pitchFamily="49" charset="-122"/>
                </a:rPr>
                <a:t>下列交换加数的位置的变形中，正确的是</a:t>
              </a:r>
              <a:r>
                <a:rPr kumimoji="0" lang="zh-CN" altLang="en-US" sz="3200" baseline="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</a:rPr>
                <a:t>（      ）</a:t>
              </a:r>
            </a:p>
            <a:p>
              <a:pPr lvl="1" defTabSz="1219140" eaLnBrk="1" hangingPunct="1">
                <a:lnSpc>
                  <a:spcPct val="180000"/>
                </a:lnSpc>
              </a:pPr>
              <a:r>
                <a:rPr kumimoji="0" lang="en-US" altLang="zh-CN" sz="3200" baseline="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</a:rPr>
                <a:t>A. 1–4+5–4=1–4+4–5</a:t>
              </a:r>
            </a:p>
            <a:p>
              <a:pPr lvl="1" defTabSz="1219140" eaLnBrk="1" hangingPunct="1">
                <a:lnSpc>
                  <a:spcPct val="180000"/>
                </a:lnSpc>
              </a:pPr>
              <a:r>
                <a:rPr kumimoji="0" lang="en-US" altLang="zh-CN" sz="3200" baseline="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</a:rPr>
                <a:t>B.    </a:t>
              </a:r>
            </a:p>
            <a:p>
              <a:pPr lvl="1" defTabSz="1219140" eaLnBrk="1" hangingPunct="1">
                <a:lnSpc>
                  <a:spcPct val="180000"/>
                </a:lnSpc>
              </a:pPr>
              <a:r>
                <a:rPr kumimoji="0" lang="en-US" altLang="zh-CN" sz="3200" baseline="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</a:rPr>
                <a:t>C. 1–2+3–4=2–1+4–3</a:t>
              </a:r>
            </a:p>
            <a:p>
              <a:pPr lvl="1" defTabSz="1219140" eaLnBrk="1" hangingPunct="1">
                <a:lnSpc>
                  <a:spcPct val="180000"/>
                </a:lnSpc>
              </a:pPr>
              <a:r>
                <a:rPr kumimoji="0" lang="en-US" altLang="zh-CN" sz="3200" baseline="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</a:rPr>
                <a:t>D. 4.5–1.7–2.5+1=4.5–2.5+1–1.7</a:t>
              </a:r>
            </a:p>
          </p:txBody>
        </p:sp>
        <p:graphicFrame>
          <p:nvGraphicFramePr>
            <p:cNvPr id="73730" name="Object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88118308"/>
                </p:ext>
              </p:extLst>
            </p:nvPr>
          </p:nvGraphicFramePr>
          <p:xfrm>
            <a:off x="1442232" y="2291244"/>
            <a:ext cx="2957513" cy="756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68" name="Equation" r:id="rId4" imgW="2006280" imgH="406080" progId="Equation.DSMT4">
                    <p:embed/>
                  </p:oleObj>
                </mc:Choice>
                <mc:Fallback>
                  <p:oleObj name="Equation" r:id="rId4" imgW="2006280" imgH="406080" progId="Equation.DSMT4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2232" y="2291244"/>
                          <a:ext cx="2957513" cy="756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421897" y="2086750"/>
            <a:ext cx="64338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D</a:t>
            </a:r>
          </a:p>
        </p:txBody>
      </p:sp>
      <p:grpSp>
        <p:nvGrpSpPr>
          <p:cNvPr id="73737" name="组合 1"/>
          <p:cNvGrpSpPr>
            <a:grpSpLocks/>
          </p:cNvGrpSpPr>
          <p:nvPr/>
        </p:nvGrpSpPr>
        <p:grpSpPr bwMode="auto">
          <a:xfrm>
            <a:off x="4674128" y="1222603"/>
            <a:ext cx="3305803" cy="661760"/>
            <a:chOff x="5083" y="1100"/>
            <a:chExt cx="3905" cy="780"/>
          </a:xfrm>
        </p:grpSpPr>
        <p:grpSp>
          <p:nvGrpSpPr>
            <p:cNvPr id="73742" name="组合 1"/>
            <p:cNvGrpSpPr>
              <a:grpSpLocks noChangeAspect="1"/>
            </p:cNvGrpSpPr>
            <p:nvPr/>
          </p:nvGrpSpPr>
          <p:grpSpPr bwMode="auto">
            <a:xfrm>
              <a:off x="5138" y="1168"/>
              <a:ext cx="3797" cy="710"/>
              <a:chOff x="3564387" y="597378"/>
              <a:chExt cx="2247990" cy="419195"/>
            </a:xfrm>
          </p:grpSpPr>
          <p:sp>
            <p:nvSpPr>
              <p:cNvPr id="26" name="缺角矩形 25"/>
              <p:cNvSpPr/>
              <p:nvPr/>
            </p:nvSpPr>
            <p:spPr>
              <a:xfrm rot="3000000">
                <a:off x="4021224" y="597527"/>
                <a:ext cx="419903" cy="418870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4478579" y="597526"/>
                <a:ext cx="419903" cy="418871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缺角矩形 27"/>
              <p:cNvSpPr/>
              <p:nvPr/>
            </p:nvSpPr>
            <p:spPr>
              <a:xfrm rot="3000000">
                <a:off x="4935932" y="597527"/>
                <a:ext cx="419903" cy="418870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缺角矩形 28"/>
              <p:cNvSpPr/>
              <p:nvPr/>
            </p:nvSpPr>
            <p:spPr>
              <a:xfrm rot="3000000">
                <a:off x="3563871" y="597526"/>
                <a:ext cx="419903" cy="418871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缺角矩形 29"/>
              <p:cNvSpPr/>
              <p:nvPr/>
            </p:nvSpPr>
            <p:spPr>
              <a:xfrm rot="3000000">
                <a:off x="5393286" y="597526"/>
                <a:ext cx="419903" cy="418871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3743" name="TextBox 15"/>
            <p:cNvSpPr txBox="1">
              <a:spLocks noChangeArrowheads="1"/>
            </p:cNvSpPr>
            <p:nvPr/>
          </p:nvSpPr>
          <p:spPr bwMode="auto">
            <a:xfrm>
              <a:off x="5083" y="1100"/>
              <a:ext cx="3905" cy="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 defTabSz="1219140"/>
              <a:r>
                <a:rPr kumimoji="0" lang="zh-CN" altLang="en-US" sz="3700" baseline="0" dirty="0">
                  <a:solidFill>
                    <a:prstClr val="white"/>
                  </a:solidFill>
                </a:rPr>
                <a:t>基础巩固题</a:t>
              </a:r>
              <a:endParaRPr kumimoji="0" lang="en-US" altLang="zh-CN" sz="3700" baseline="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04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4" name="TextBox 3"/>
          <p:cNvSpPr txBox="1">
            <a:spLocks noChangeArrowheads="1"/>
          </p:cNvSpPr>
          <p:nvPr/>
        </p:nvSpPr>
        <p:spPr bwMode="auto">
          <a:xfrm>
            <a:off x="1113222" y="2418131"/>
            <a:ext cx="9828520" cy="2881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8" tIns="60948" rIns="121898" bIns="60948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479976" indent="-609570" defTabSz="1219140" eaLnBrk="1" hangingPunct="1">
              <a:lnSpc>
                <a:spcPct val="160000"/>
              </a:lnSpc>
            </a:pPr>
            <a:endParaRPr kumimoji="0" lang="en-US" altLang="zh-CN" sz="1600" baseline="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marL="479976" indent="-609570" defTabSz="1219140" eaLnBrk="1" hangingPunct="1">
              <a:lnSpc>
                <a:spcPct val="160000"/>
              </a:lnSpc>
            </a:pP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3.</a:t>
            </a:r>
            <a:r>
              <a:rPr kumimoji="0" lang="en-US" altLang="zh-CN" sz="3200" baseline="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–4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–5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+7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这三个数的和比这三个数的绝对值的和小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________.</a:t>
            </a:r>
          </a:p>
          <a:p>
            <a:pPr marL="479976" indent="-609570" defTabSz="1219140" eaLnBrk="1" hangingPunct="1">
              <a:lnSpc>
                <a:spcPct val="160000"/>
              </a:lnSpc>
            </a:pP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4.</a:t>
            </a:r>
            <a:r>
              <a:rPr kumimoji="0" lang="en-US" altLang="zh-CN" sz="3200" baseline="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计算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1–2+3–4+5+ …+99–100=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________.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021112" y="4496124"/>
            <a:ext cx="98166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–50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571613" y="3805227"/>
            <a:ext cx="66031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18</a:t>
            </a:r>
          </a:p>
        </p:txBody>
      </p:sp>
      <p:sp>
        <p:nvSpPr>
          <p:cNvPr id="73735" name="文本框 1"/>
          <p:cNvSpPr txBox="1">
            <a:spLocks noChangeArrowheads="1"/>
          </p:cNvSpPr>
          <p:nvPr/>
        </p:nvSpPr>
        <p:spPr bwMode="auto">
          <a:xfrm>
            <a:off x="1113574" y="1801872"/>
            <a:ext cx="990783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2.</a:t>
            </a:r>
            <a:r>
              <a:rPr kumimoji="0" lang="en-US" altLang="zh-CN" sz="3200" baseline="0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 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若</a:t>
            </a:r>
            <a:r>
              <a:rPr kumimoji="0" lang="en-US" altLang="zh-CN" sz="3200" i="1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a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= –2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，</a:t>
            </a:r>
            <a:r>
              <a:rPr kumimoji="0" lang="en-US" altLang="zh-CN" sz="3200" i="1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b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=3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，</a:t>
            </a:r>
            <a:r>
              <a:rPr kumimoji="0" lang="en-US" altLang="zh-CN" sz="3200" i="1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c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= –4 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，则</a:t>
            </a:r>
            <a:r>
              <a:rPr kumimoji="0" lang="en-US" altLang="zh-CN" sz="3200" i="1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a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–(</a:t>
            </a:r>
            <a:r>
              <a:rPr kumimoji="0" lang="en-US" altLang="zh-CN" sz="3200" i="1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b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–</a:t>
            </a:r>
            <a:r>
              <a:rPr kumimoji="0" lang="en-US" altLang="zh-CN" sz="3200" i="1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c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)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的值为 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________.</a:t>
            </a:r>
            <a:endParaRPr kumimoji="0" lang="en-US" altLang="zh-CN" sz="3200" baseline="0" dirty="0">
              <a:solidFill>
                <a:prstClr val="black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314948" y="1790580"/>
            <a:ext cx="65650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–9</a:t>
            </a:r>
          </a:p>
        </p:txBody>
      </p:sp>
    </p:spTree>
    <p:extLst>
      <p:ext uri="{BB962C8B-B14F-4D97-AF65-F5344CB8AC3E}">
        <p14:creationId xmlns:p14="http://schemas.microsoft.com/office/powerpoint/2010/main" val="150686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8" name="文本框 535553"/>
          <p:cNvSpPr txBox="1">
            <a:spLocks noChangeArrowheads="1"/>
          </p:cNvSpPr>
          <p:nvPr/>
        </p:nvSpPr>
        <p:spPr bwMode="auto">
          <a:xfrm>
            <a:off x="2159181" y="2044871"/>
            <a:ext cx="7704994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zh-CN" altLang="en-US" sz="37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计算：</a:t>
            </a:r>
            <a:r>
              <a:rPr kumimoji="0" lang="en-US" altLang="zh-CN" sz="3700" baseline="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(–7)–(+5)+(–4)–(–10).</a:t>
            </a:r>
          </a:p>
        </p:txBody>
      </p:sp>
      <p:sp>
        <p:nvSpPr>
          <p:cNvPr id="3" name="文本框 537601"/>
          <p:cNvSpPr txBox="1">
            <a:spLocks noChangeArrowheads="1"/>
          </p:cNvSpPr>
          <p:nvPr/>
        </p:nvSpPr>
        <p:spPr bwMode="auto">
          <a:xfrm>
            <a:off x="2207471" y="3054987"/>
            <a:ext cx="8414890" cy="307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3200" baseline="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解：</a:t>
            </a:r>
            <a:r>
              <a:rPr kumimoji="0" lang="en-US" altLang="zh-CN" sz="3200" baseline="0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(–</a:t>
            </a:r>
            <a:r>
              <a:rPr kumimoji="0" lang="en-US" altLang="zh-CN" sz="3200" baseline="0" dirty="0">
                <a:solidFill>
                  <a:srgbClr val="000000"/>
                </a:solidFill>
                <a:latin typeface="Times New Roman"/>
                <a:ea typeface="楷体" pitchFamily="49" charset="-122"/>
              </a:rPr>
              <a:t>7)–(+5)+(–4)–(–10)</a:t>
            </a:r>
          </a:p>
          <a:p>
            <a:pPr defTabSz="1219140" eaLnBrk="1" hangingPunct="1">
              <a:lnSpc>
                <a:spcPct val="150000"/>
              </a:lnSpc>
            </a:pPr>
            <a:r>
              <a:rPr kumimoji="0" lang="en-US" altLang="zh-CN" sz="3200" baseline="0" dirty="0">
                <a:solidFill>
                  <a:srgbClr val="000000"/>
                </a:solidFill>
                <a:latin typeface="Times New Roman"/>
                <a:ea typeface="楷体" pitchFamily="49" charset="-122"/>
              </a:rPr>
              <a:t>      = (–7)+(–5)+(–4)+10</a:t>
            </a:r>
          </a:p>
          <a:p>
            <a:pPr defTabSz="1219140" eaLnBrk="1" hangingPunct="1">
              <a:lnSpc>
                <a:spcPct val="150000"/>
              </a:lnSpc>
            </a:pPr>
            <a:r>
              <a:rPr kumimoji="0" lang="en-US" altLang="zh-CN" sz="3200" baseline="0" dirty="0">
                <a:solidFill>
                  <a:srgbClr val="000000"/>
                </a:solidFill>
                <a:latin typeface="Times New Roman"/>
                <a:ea typeface="楷体" pitchFamily="49" charset="-122"/>
              </a:rPr>
              <a:t>      = (–16)+10</a:t>
            </a:r>
          </a:p>
          <a:p>
            <a:pPr defTabSz="1219140" eaLnBrk="1" hangingPunct="1">
              <a:lnSpc>
                <a:spcPct val="150000"/>
              </a:lnSpc>
            </a:pPr>
            <a:r>
              <a:rPr kumimoji="0" lang="en-US" altLang="zh-CN" sz="3200" baseline="0" dirty="0">
                <a:solidFill>
                  <a:srgbClr val="000000"/>
                </a:solidFill>
                <a:latin typeface="Times New Roman"/>
                <a:ea typeface="楷体" pitchFamily="49" charset="-122"/>
              </a:rPr>
              <a:t>      = </a:t>
            </a:r>
            <a:r>
              <a:rPr kumimoji="0" lang="en-US" altLang="zh-CN" sz="3200" baseline="0" dirty="0">
                <a:solidFill>
                  <a:srgbClr val="FF0000"/>
                </a:solidFill>
                <a:latin typeface="Times New Roman"/>
                <a:ea typeface="楷体" pitchFamily="49" charset="-122"/>
              </a:rPr>
              <a:t>–6</a:t>
            </a:r>
            <a:r>
              <a:rPr kumimoji="0" lang="en-US" altLang="zh-CN" sz="3200" baseline="0" dirty="0">
                <a:solidFill>
                  <a:srgbClr val="000000"/>
                </a:solidFill>
                <a:latin typeface="Times New Roman"/>
                <a:ea typeface="楷体" pitchFamily="49" charset="-122"/>
              </a:rPr>
              <a:t>.</a:t>
            </a:r>
          </a:p>
        </p:txBody>
      </p:sp>
      <p:grpSp>
        <p:nvGrpSpPr>
          <p:cNvPr id="74756" name="组合 6"/>
          <p:cNvGrpSpPr>
            <a:grpSpLocks/>
          </p:cNvGrpSpPr>
          <p:nvPr/>
        </p:nvGrpSpPr>
        <p:grpSpPr bwMode="auto">
          <a:xfrm>
            <a:off x="4414307" y="1213300"/>
            <a:ext cx="3305803" cy="666886"/>
            <a:chOff x="5060" y="904"/>
            <a:chExt cx="3905" cy="787"/>
          </a:xfrm>
        </p:grpSpPr>
        <p:grpSp>
          <p:nvGrpSpPr>
            <p:cNvPr id="74761" name="组合 21"/>
            <p:cNvGrpSpPr>
              <a:grpSpLocks noChangeAspect="1"/>
            </p:cNvGrpSpPr>
            <p:nvPr/>
          </p:nvGrpSpPr>
          <p:grpSpPr bwMode="auto">
            <a:xfrm>
              <a:off x="5115" y="984"/>
              <a:ext cx="3797" cy="707"/>
              <a:chOff x="3564387" y="597378"/>
              <a:chExt cx="2247990" cy="419195"/>
            </a:xfrm>
          </p:grpSpPr>
          <p:sp>
            <p:nvSpPr>
              <p:cNvPr id="23" name="缺角矩形 22"/>
              <p:cNvSpPr/>
              <p:nvPr/>
            </p:nvSpPr>
            <p:spPr>
              <a:xfrm rot="3000000">
                <a:off x="4021558" y="597531"/>
                <a:ext cx="419236" cy="418871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缺角矩形 23"/>
              <p:cNvSpPr/>
              <p:nvPr/>
            </p:nvSpPr>
            <p:spPr>
              <a:xfrm rot="3000000">
                <a:off x="4478912" y="597532"/>
                <a:ext cx="419236" cy="418870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缺角矩形 24"/>
              <p:cNvSpPr/>
              <p:nvPr/>
            </p:nvSpPr>
            <p:spPr>
              <a:xfrm rot="3000000">
                <a:off x="4936266" y="597531"/>
                <a:ext cx="419236" cy="418871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缺角矩形 25"/>
              <p:cNvSpPr/>
              <p:nvPr/>
            </p:nvSpPr>
            <p:spPr>
              <a:xfrm rot="3000000">
                <a:off x="3564204" y="597532"/>
                <a:ext cx="419236" cy="418870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5393619" y="597532"/>
                <a:ext cx="419236" cy="418870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4762" name="TextBox 15"/>
            <p:cNvSpPr txBox="1">
              <a:spLocks noChangeArrowheads="1"/>
            </p:cNvSpPr>
            <p:nvPr/>
          </p:nvSpPr>
          <p:spPr bwMode="auto">
            <a:xfrm>
              <a:off x="5060" y="904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 defTabSz="1219140"/>
              <a:r>
                <a:rPr kumimoji="0" lang="zh-CN" altLang="en-US" sz="3700" baseline="0">
                  <a:solidFill>
                    <a:prstClr val="white"/>
                  </a:solidFill>
                </a:rPr>
                <a:t>能力提升题</a:t>
              </a:r>
              <a:endParaRPr kumimoji="0" lang="en-US" altLang="zh-CN" sz="3700" baseline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873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文本框 545793"/>
          <p:cNvSpPr txBox="1">
            <a:spLocks noChangeArrowheads="1"/>
          </p:cNvSpPr>
          <p:nvPr/>
        </p:nvSpPr>
        <p:spPr bwMode="auto">
          <a:xfrm>
            <a:off x="721690" y="2033195"/>
            <a:ext cx="10804176" cy="44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2700" baseline="0" dirty="0">
                <a:solidFill>
                  <a:srgbClr val="000000"/>
                </a:solidFill>
                <a:latin typeface="Times New Roman"/>
                <a:ea typeface="楷体" pitchFamily="49" charset="-122"/>
              </a:rPr>
              <a:t> 某水利勘察队，第一天向上游走了</a:t>
            </a:r>
            <a:r>
              <a:rPr kumimoji="0" lang="en-US" altLang="zh-CN" sz="2700" baseline="0" dirty="0">
                <a:solidFill>
                  <a:srgbClr val="000000"/>
                </a:solidFill>
                <a:latin typeface="Times New Roman"/>
                <a:ea typeface="楷体" pitchFamily="49" charset="-122"/>
              </a:rPr>
              <a:t>       </a:t>
            </a:r>
            <a:r>
              <a:rPr kumimoji="0" lang="zh-CN" altLang="en-US" sz="2700" baseline="0" dirty="0">
                <a:solidFill>
                  <a:srgbClr val="000000"/>
                </a:solidFill>
                <a:latin typeface="Times New Roman"/>
                <a:ea typeface="楷体" pitchFamily="49" charset="-122"/>
              </a:rPr>
              <a:t>千米，第二天又向上游走了     </a:t>
            </a:r>
            <a:r>
              <a:rPr kumimoji="0" lang="en-US" altLang="zh-CN" sz="2700" baseline="0" dirty="0">
                <a:solidFill>
                  <a:srgbClr val="000000"/>
                </a:solidFill>
                <a:latin typeface="Times New Roman"/>
                <a:ea typeface="楷体" pitchFamily="49" charset="-122"/>
              </a:rPr>
              <a:t> </a:t>
            </a:r>
            <a:r>
              <a:rPr kumimoji="0" lang="zh-CN" altLang="en-US" sz="2700" baseline="0" dirty="0">
                <a:solidFill>
                  <a:srgbClr val="000000"/>
                </a:solidFill>
                <a:latin typeface="Times New Roman"/>
                <a:ea typeface="楷体" pitchFamily="49" charset="-122"/>
              </a:rPr>
              <a:t>千米，第三天向下游走了</a:t>
            </a:r>
            <a:r>
              <a:rPr kumimoji="0" lang="en-US" altLang="zh-CN" sz="2700" baseline="0" dirty="0">
                <a:solidFill>
                  <a:srgbClr val="000000"/>
                </a:solidFill>
                <a:latin typeface="Times New Roman"/>
                <a:ea typeface="楷体" pitchFamily="49" charset="-122"/>
              </a:rPr>
              <a:t>4.5</a:t>
            </a:r>
            <a:r>
              <a:rPr kumimoji="0" lang="zh-CN" altLang="en-US" sz="2700" baseline="0" dirty="0">
                <a:solidFill>
                  <a:srgbClr val="000000"/>
                </a:solidFill>
                <a:latin typeface="Times New Roman"/>
                <a:ea typeface="楷体" pitchFamily="49" charset="-122"/>
              </a:rPr>
              <a:t>千米，第四天又向下游走了</a:t>
            </a:r>
            <a:r>
              <a:rPr kumimoji="0" lang="en-US" altLang="zh-CN" sz="2700" baseline="0" dirty="0">
                <a:solidFill>
                  <a:srgbClr val="000000"/>
                </a:solidFill>
                <a:latin typeface="Times New Roman"/>
                <a:ea typeface="楷体" pitchFamily="49" charset="-122"/>
              </a:rPr>
              <a:t>        </a:t>
            </a:r>
            <a:r>
              <a:rPr kumimoji="0" lang="zh-CN" altLang="en-US" sz="2700" baseline="0" dirty="0">
                <a:solidFill>
                  <a:srgbClr val="000000"/>
                </a:solidFill>
                <a:latin typeface="Times New Roman"/>
                <a:ea typeface="楷体" pitchFamily="49" charset="-122"/>
              </a:rPr>
              <a:t>千米，试求第四天勘察队在出发点的什么位置？</a:t>
            </a:r>
            <a:endParaRPr kumimoji="0" lang="zh-CN" altLang="en-US" sz="2700" b="0" baseline="0" dirty="0">
              <a:solidFill>
                <a:srgbClr val="FF0000"/>
              </a:solidFill>
              <a:latin typeface="Times New Roman"/>
            </a:endParaRPr>
          </a:p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2700" baseline="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解：</a:t>
            </a:r>
            <a:r>
              <a:rPr kumimoji="0" lang="zh-CN" altLang="en-US" sz="2700" baseline="0" dirty="0">
                <a:solidFill>
                  <a:prstClr val="black"/>
                </a:solidFill>
                <a:latin typeface="Times New Roman" pitchFamily="18" charset="0"/>
              </a:rPr>
              <a:t>设向上游为正，则向下游为负，根据题意得</a:t>
            </a:r>
          </a:p>
          <a:p>
            <a:pPr defTabSz="1219140" eaLnBrk="1" hangingPunct="1">
              <a:lnSpc>
                <a:spcPct val="150000"/>
              </a:lnSpc>
            </a:pPr>
            <a:endParaRPr kumimoji="0" lang="en-US" altLang="zh-CN" sz="2700" baseline="0" dirty="0">
              <a:solidFill>
                <a:prstClr val="black"/>
              </a:solidFill>
              <a:latin typeface="Times New Roman" pitchFamily="18" charset="0"/>
            </a:endParaRPr>
          </a:p>
          <a:p>
            <a:pPr defTabSz="1219140" eaLnBrk="1" hangingPunct="1">
              <a:lnSpc>
                <a:spcPct val="150000"/>
              </a:lnSpc>
            </a:pPr>
            <a:r>
              <a:rPr kumimoji="0" lang="en-US" altLang="zh-CN" sz="2700" baseline="0" dirty="0">
                <a:solidFill>
                  <a:prstClr val="black"/>
                </a:solidFill>
                <a:latin typeface="Times New Roman" pitchFamily="18" charset="0"/>
              </a:rPr>
              <a:t>    </a:t>
            </a:r>
          </a:p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2700" baseline="0" dirty="0">
                <a:solidFill>
                  <a:prstClr val="black"/>
                </a:solidFill>
                <a:latin typeface="Times New Roman" pitchFamily="18" charset="0"/>
              </a:rPr>
              <a:t>          </a:t>
            </a:r>
            <a:r>
              <a:rPr kumimoji="0" lang="zh-CN" altLang="en-US" sz="2700" baseline="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答：</a:t>
            </a:r>
            <a:r>
              <a:rPr kumimoji="0" lang="zh-CN" altLang="en-US" sz="2700" baseline="0" dirty="0">
                <a:solidFill>
                  <a:prstClr val="black"/>
                </a:solidFill>
                <a:latin typeface="Times New Roman" pitchFamily="18" charset="0"/>
              </a:rPr>
              <a:t>第四天勘察队在出发点的上游       千米处</a:t>
            </a:r>
            <a:r>
              <a:rPr kumimoji="0" lang="en-US" altLang="zh-CN" sz="2700" baseline="0" dirty="0">
                <a:solidFill>
                  <a:prstClr val="black"/>
                </a:solidFill>
                <a:latin typeface="Times New Roman" pitchFamily="18" charset="0"/>
              </a:rPr>
              <a:t>. </a:t>
            </a:r>
          </a:p>
        </p:txBody>
      </p:sp>
      <p:graphicFrame>
        <p:nvGraphicFramePr>
          <p:cNvPr id="76803" name="对象 54579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9255296"/>
              </p:ext>
            </p:extLst>
          </p:nvPr>
        </p:nvGraphicFramePr>
        <p:xfrm>
          <a:off x="6142084" y="2117922"/>
          <a:ext cx="425395" cy="732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7" name="Equation" r:id="rId4" imgW="355320" imgH="609480" progId="Equation.DSMT4">
                  <p:embed/>
                </p:oleObj>
              </mc:Choice>
              <mc:Fallback>
                <p:oleObj name="Equation" r:id="rId4" imgW="35532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2084" y="2117922"/>
                        <a:ext cx="425395" cy="7325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04" name="对象 54579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9180971"/>
              </p:ext>
            </p:extLst>
          </p:nvPr>
        </p:nvGraphicFramePr>
        <p:xfrm>
          <a:off x="10742520" y="2106630"/>
          <a:ext cx="427511" cy="732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8" name="Equation" r:id="rId6" imgW="355320" imgH="609480" progId="Equation.DSMT4">
                  <p:embed/>
                </p:oleObj>
              </mc:Choice>
              <mc:Fallback>
                <p:oleObj name="Equation" r:id="rId6" imgW="35532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42520" y="2106630"/>
                        <a:ext cx="427511" cy="7325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11" name="对象 54580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0606013"/>
              </p:ext>
            </p:extLst>
          </p:nvPr>
        </p:nvGraphicFramePr>
        <p:xfrm>
          <a:off x="3119562" y="4752690"/>
          <a:ext cx="5597854" cy="817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9" name="Equation" r:id="rId8" imgW="3441600" imgH="609480" progId="Equation.DSMT4">
                  <p:embed/>
                </p:oleObj>
              </mc:Choice>
              <mc:Fallback>
                <p:oleObj name="Equation" r:id="rId8" imgW="344160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9562" y="4752690"/>
                        <a:ext cx="5597854" cy="8172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6812" name="组合 2"/>
          <p:cNvGrpSpPr>
            <a:grpSpLocks/>
          </p:cNvGrpSpPr>
          <p:nvPr/>
        </p:nvGrpSpPr>
        <p:grpSpPr bwMode="auto">
          <a:xfrm>
            <a:off x="4470878" y="1244563"/>
            <a:ext cx="3303686" cy="667735"/>
            <a:chOff x="5060" y="905"/>
            <a:chExt cx="3905" cy="788"/>
          </a:xfrm>
        </p:grpSpPr>
        <p:grpSp>
          <p:nvGrpSpPr>
            <p:cNvPr id="76817" name="组合 6"/>
            <p:cNvGrpSpPr>
              <a:grpSpLocks noChangeAspect="1"/>
            </p:cNvGrpSpPr>
            <p:nvPr/>
          </p:nvGrpSpPr>
          <p:grpSpPr bwMode="auto">
            <a:xfrm>
              <a:off x="5115" y="985"/>
              <a:ext cx="3798" cy="708"/>
              <a:chOff x="3564387" y="597378"/>
              <a:chExt cx="2247990" cy="419195"/>
            </a:xfrm>
          </p:grpSpPr>
          <p:sp>
            <p:nvSpPr>
              <p:cNvPr id="8" name="缺角矩形 7"/>
              <p:cNvSpPr/>
              <p:nvPr/>
            </p:nvSpPr>
            <p:spPr>
              <a:xfrm rot="3000000">
                <a:off x="4022126" y="597156"/>
                <a:ext cx="418644" cy="419029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缺角矩形 8"/>
              <p:cNvSpPr/>
              <p:nvPr/>
            </p:nvSpPr>
            <p:spPr>
              <a:xfrm rot="3000000">
                <a:off x="4478912" y="597897"/>
                <a:ext cx="418644" cy="417548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缺角矩形 9"/>
              <p:cNvSpPr/>
              <p:nvPr/>
            </p:nvSpPr>
            <p:spPr>
              <a:xfrm rot="3000000">
                <a:off x="4935698" y="597157"/>
                <a:ext cx="418644" cy="419028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缺角矩形 10"/>
              <p:cNvSpPr/>
              <p:nvPr/>
            </p:nvSpPr>
            <p:spPr>
              <a:xfrm rot="3000000">
                <a:off x="3564600" y="597157"/>
                <a:ext cx="418644" cy="419028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缺角矩形 11"/>
              <p:cNvSpPr/>
              <p:nvPr/>
            </p:nvSpPr>
            <p:spPr>
              <a:xfrm rot="3000000">
                <a:off x="5393224" y="597156"/>
                <a:ext cx="418644" cy="419029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40">
                  <a:defRPr/>
                </a:pPr>
                <a:endParaRPr lang="zh-CN" altLang="en-US" sz="2400" b="0" baseline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6818" name="TextBox 15"/>
            <p:cNvSpPr txBox="1">
              <a:spLocks noChangeArrowheads="1"/>
            </p:cNvSpPr>
            <p:nvPr/>
          </p:nvSpPr>
          <p:spPr bwMode="auto">
            <a:xfrm>
              <a:off x="5060" y="905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 defTabSz="1219140"/>
              <a:r>
                <a:rPr kumimoji="0" lang="zh-CN" altLang="en-US" sz="3700" baseline="0" dirty="0">
                  <a:solidFill>
                    <a:prstClr val="white"/>
                  </a:solidFill>
                </a:rPr>
                <a:t>拓广探索题</a:t>
              </a:r>
              <a:endParaRPr kumimoji="0" lang="en-US" altLang="zh-CN" sz="3700" baseline="0" dirty="0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2" name="对象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4569605"/>
              </p:ext>
            </p:extLst>
          </p:nvPr>
        </p:nvGraphicFramePr>
        <p:xfrm>
          <a:off x="9206302" y="2730097"/>
          <a:ext cx="427511" cy="732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0" name="Equation" r:id="rId10" imgW="355320" imgH="609480" progId="Equation.DSMT4">
                  <p:embed/>
                </p:oleObj>
              </mc:Choice>
              <mc:Fallback>
                <p:oleObj name="Equation" r:id="rId10" imgW="35532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6302" y="2730097"/>
                        <a:ext cx="427511" cy="7325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0198168"/>
              </p:ext>
            </p:extLst>
          </p:nvPr>
        </p:nvGraphicFramePr>
        <p:xfrm>
          <a:off x="7075906" y="5750855"/>
          <a:ext cx="245501" cy="768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1" name="Equation" r:id="rId12" imgW="203040" imgH="609480" progId="Equation.DSMT4">
                  <p:embed/>
                </p:oleObj>
              </mc:Choice>
              <mc:Fallback>
                <p:oleObj name="Equation" r:id="rId12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5906" y="5750855"/>
                        <a:ext cx="245501" cy="7681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590901" y="4893950"/>
            <a:ext cx="1658309" cy="533604"/>
          </a:xfrm>
          <a:prstGeom prst="rect">
            <a:avLst/>
          </a:prstGeom>
          <a:noFill/>
        </p:spPr>
        <p:txBody>
          <a:bodyPr wrap="square" lIns="121898" tIns="60948" rIns="121898" bIns="60948" rtlCol="0">
            <a:spAutoFit/>
          </a:bodyPr>
          <a:lstStyle/>
          <a:p>
            <a:pPr defTabSz="1219140" eaLnBrk="1" hangingPunct="1"/>
            <a:r>
              <a:rPr kumimoji="0" lang="zh-CN" altLang="en-US" sz="2700" baseline="0" dirty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</a:rPr>
              <a:t>（千米）</a:t>
            </a:r>
          </a:p>
        </p:txBody>
      </p:sp>
    </p:spTree>
    <p:extLst>
      <p:ext uri="{BB962C8B-B14F-4D97-AF65-F5344CB8AC3E}">
        <p14:creationId xmlns:p14="http://schemas.microsoft.com/office/powerpoint/2010/main" val="183257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5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5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5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5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4294967295"/>
          </p:nvPr>
        </p:nvSpPr>
        <p:spPr bwMode="auto">
          <a:xfrm>
            <a:off x="1247775" y="1277938"/>
            <a:ext cx="10285413" cy="5011737"/>
          </a:xfrm>
          <a:prstGeom prst="rect">
            <a:avLst/>
          </a:prstGeom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有理数加减法混合运算的步骤</a:t>
            </a:r>
            <a:endParaRPr lang="en-US" altLang="zh-CN" sz="2800" b="1" dirty="0">
              <a:solidFill>
                <a:srgbClr val="0000FF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方法一：减法转化成加法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28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1. </a:t>
            </a:r>
            <a:r>
              <a:rPr lang="zh-CN" altLang="en-US" sz="28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减法变加法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：</a:t>
            </a:r>
            <a:r>
              <a:rPr lang="en-US" altLang="zh-CN" sz="2800" b="1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</a:t>
            </a:r>
            <a:r>
              <a:rPr lang="en-US" altLang="zh-CN" sz="28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+</a:t>
            </a:r>
            <a:r>
              <a:rPr lang="en-US" altLang="zh-CN" sz="2800" b="1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</a:t>
            </a:r>
            <a:r>
              <a:rPr lang="en-US" altLang="zh-CN" sz="28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</a:t>
            </a:r>
            <a:r>
              <a:rPr lang="en-US" altLang="zh-CN" sz="2800" b="1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</a:t>
            </a:r>
            <a:r>
              <a:rPr lang="en-US" altLang="zh-CN" sz="28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</a:t>
            </a:r>
            <a:r>
              <a:rPr lang="en-US" altLang="zh-CN" sz="2800" b="1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</a:t>
            </a:r>
            <a:r>
              <a:rPr lang="en-US" altLang="zh-CN" sz="28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+</a:t>
            </a:r>
            <a:r>
              <a:rPr lang="en-US" altLang="zh-CN" sz="2800" b="1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</a:t>
            </a:r>
            <a:r>
              <a:rPr lang="en-US" altLang="zh-CN" sz="28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+(–</a:t>
            </a:r>
            <a:r>
              <a:rPr lang="en-US" altLang="zh-CN" sz="2800" b="1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</a:t>
            </a:r>
            <a:r>
              <a:rPr lang="en-US" altLang="zh-CN" sz="28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);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28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2. </a:t>
            </a:r>
            <a:r>
              <a:rPr lang="zh-CN" altLang="en-US" sz="28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运用加法交换律、结合律使同号两数分别相加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28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3. </a:t>
            </a:r>
            <a:r>
              <a:rPr lang="zh-CN" altLang="en-US" sz="28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按有理数加法法则计算</a:t>
            </a:r>
            <a:r>
              <a:rPr lang="en-US" altLang="zh-CN" sz="28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方法二：省略括号法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28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1. </a:t>
            </a:r>
            <a:r>
              <a:rPr lang="zh-CN" altLang="en-US" sz="28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省略括号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  <a:endParaRPr lang="en-US" altLang="zh-CN" sz="2800" b="1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68309" y="5280579"/>
            <a:ext cx="2934733" cy="554126"/>
          </a:xfrm>
          <a:prstGeom prst="rect">
            <a:avLst/>
          </a:prstGeom>
          <a:noFill/>
        </p:spPr>
        <p:txBody>
          <a:bodyPr wrap="square" lIns="121898" tIns="60948" rIns="121898" bIns="60948" rtlCol="0">
            <a:spAutoFit/>
          </a:bodyPr>
          <a:lstStyle/>
          <a:p>
            <a:pPr defTabSz="1219140" eaLnBrk="1" hangingPunct="1"/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3.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进行加减运算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49627" y="5280579"/>
            <a:ext cx="2618682" cy="554126"/>
          </a:xfrm>
          <a:prstGeom prst="rect">
            <a:avLst/>
          </a:prstGeom>
          <a:noFill/>
        </p:spPr>
        <p:txBody>
          <a:bodyPr wrap="square" lIns="121898" tIns="60948" rIns="121898" bIns="60948" rtlCol="0">
            <a:spAutoFit/>
          </a:bodyPr>
          <a:lstStyle/>
          <a:p>
            <a:pPr defTabSz="1219140" eaLnBrk="1" hangingPunct="1"/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2. 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同号放一起；</a:t>
            </a:r>
            <a:endParaRPr kumimoji="0" lang="zh-CN" altLang="en-US" sz="2800" b="0" baseline="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58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nimBg="1"/>
      <p:bldP spid="3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47696" y="2515538"/>
            <a:ext cx="7981640" cy="90216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60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60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382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>
            <a:spLocks noChangeArrowheads="1"/>
          </p:cNvSpPr>
          <p:nvPr/>
        </p:nvSpPr>
        <p:spPr bwMode="auto">
          <a:xfrm>
            <a:off x="1057017" y="1229696"/>
            <a:ext cx="6179862" cy="52176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121898" tIns="60948" rIns="121898" bIns="60948">
            <a:spAutoFit/>
          </a:bodyPr>
          <a:lstStyle>
            <a:lvl1pPr indent="26828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indent="0" algn="just" defTabSz="1219140" eaLnBrk="1" hangingPunct="1">
              <a:lnSpc>
                <a:spcPct val="140000"/>
              </a:lnSpc>
            </a:pPr>
            <a:r>
              <a:rPr kumimoji="0" lang="en-US" altLang="zh-CN" sz="3000" baseline="0" dirty="0" err="1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问题</a:t>
            </a:r>
            <a:r>
              <a:rPr kumimoji="0" lang="en-US" altLang="zh-CN" sz="3000" baseline="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：</a:t>
            </a:r>
            <a:r>
              <a:rPr kumimoji="0" lang="zh-CN" altLang="en-US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一口深</a:t>
            </a:r>
            <a:r>
              <a:rPr kumimoji="0" lang="en-US" altLang="zh-CN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3.5</a:t>
            </a:r>
            <a:r>
              <a:rPr kumimoji="0" lang="zh-CN" altLang="en-US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米的深井，一只青蛙从井底沿井壁往上爬，第一次爬了</a:t>
            </a:r>
            <a:r>
              <a:rPr kumimoji="0" lang="en-US" altLang="zh-CN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0.7</a:t>
            </a:r>
            <a:r>
              <a:rPr kumimoji="0" lang="zh-CN" altLang="en-US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米又下滑了</a:t>
            </a:r>
            <a:r>
              <a:rPr kumimoji="0" lang="en-US" altLang="zh-CN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0.1</a:t>
            </a:r>
            <a:r>
              <a:rPr kumimoji="0" lang="zh-CN" altLang="en-US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米，第二次往上爬了</a:t>
            </a:r>
            <a:r>
              <a:rPr kumimoji="0" lang="en-US" altLang="zh-CN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0.42</a:t>
            </a:r>
            <a:r>
              <a:rPr kumimoji="0" lang="zh-CN" altLang="en-US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米又下滑了</a:t>
            </a:r>
            <a:r>
              <a:rPr kumimoji="0" lang="en-US" altLang="zh-CN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0.15</a:t>
            </a:r>
            <a:r>
              <a:rPr kumimoji="0" lang="zh-CN" altLang="en-US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米，第三次往上爬了</a:t>
            </a:r>
            <a:r>
              <a:rPr kumimoji="0" lang="en-US" altLang="zh-CN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1.25</a:t>
            </a:r>
            <a:r>
              <a:rPr kumimoji="0" lang="zh-CN" altLang="en-US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米又下滑了</a:t>
            </a:r>
            <a:r>
              <a:rPr kumimoji="0" lang="en-US" altLang="zh-CN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0.2</a:t>
            </a:r>
            <a:r>
              <a:rPr kumimoji="0" lang="zh-CN" altLang="en-US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米，第四次往上爬了</a:t>
            </a:r>
            <a:r>
              <a:rPr kumimoji="0" lang="en-US" altLang="zh-CN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0.75</a:t>
            </a:r>
            <a:r>
              <a:rPr kumimoji="0" lang="zh-CN" altLang="en-US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米又下滑了</a:t>
            </a:r>
            <a:r>
              <a:rPr kumimoji="0" lang="en-US" altLang="zh-CN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0.1</a:t>
            </a:r>
            <a:r>
              <a:rPr kumimoji="0" lang="zh-CN" altLang="en-US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米，第五次往上爬了</a:t>
            </a:r>
            <a:r>
              <a:rPr kumimoji="0" lang="en-US" altLang="zh-CN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0.65</a:t>
            </a:r>
            <a:r>
              <a:rPr kumimoji="0" lang="zh-CN" altLang="en-US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米</a:t>
            </a:r>
            <a:r>
              <a:rPr kumimoji="0" lang="en-US" altLang="zh-CN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.</a:t>
            </a:r>
          </a:p>
          <a:p>
            <a:pPr algn="just" defTabSz="1219140" eaLnBrk="1" hangingPunct="1">
              <a:lnSpc>
                <a:spcPct val="140000"/>
              </a:lnSpc>
            </a:pPr>
            <a:r>
              <a:rPr kumimoji="0" lang="zh-CN" altLang="en-US" sz="30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     请问小青蛙爬出井了吗？</a:t>
            </a:r>
          </a:p>
        </p:txBody>
      </p:sp>
      <p:pic>
        <p:nvPicPr>
          <p:cNvPr id="5124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771" y="1229696"/>
            <a:ext cx="3248661" cy="499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643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文本框 215041"/>
          <p:cNvSpPr txBox="1">
            <a:spLocks noChangeArrowheads="1"/>
          </p:cNvSpPr>
          <p:nvPr/>
        </p:nvSpPr>
        <p:spPr bwMode="auto">
          <a:xfrm>
            <a:off x="1605296" y="1961952"/>
            <a:ext cx="7781970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50000"/>
              </a:lnSpc>
            </a:pPr>
            <a:r>
              <a:rPr kumimoji="0" lang="en-US" altLang="zh-CN" sz="3200" baseline="0" dirty="0">
                <a:solidFill>
                  <a:srgbClr val="0000FF"/>
                </a:solidFill>
                <a:latin typeface="Times New Roman"/>
                <a:ea typeface="黑体" panose="02010609060101010101" pitchFamily="49" charset="-122"/>
              </a:rPr>
              <a:t>例</a:t>
            </a:r>
            <a:r>
              <a:rPr kumimoji="0" lang="zh-CN" altLang="en-US" sz="3200" baseline="0" dirty="0">
                <a:solidFill>
                  <a:srgbClr val="0000FF"/>
                </a:solidFill>
                <a:latin typeface="Times New Roman"/>
                <a:ea typeface="黑体" panose="02010609060101010101" pitchFamily="49" charset="-122"/>
              </a:rPr>
              <a:t>题：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计算： 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(–20)+(+3)–(–5)–(+7)</a:t>
            </a:r>
          </a:p>
        </p:txBody>
      </p:sp>
      <p:sp>
        <p:nvSpPr>
          <p:cNvPr id="7172" name="文本框 215047"/>
          <p:cNvSpPr txBox="1">
            <a:spLocks noChangeArrowheads="1"/>
          </p:cNvSpPr>
          <p:nvPr/>
        </p:nvSpPr>
        <p:spPr bwMode="auto">
          <a:xfrm>
            <a:off x="3567826" y="4193920"/>
            <a:ext cx="452871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spcBef>
                <a:spcPct val="50000"/>
              </a:spcBef>
            </a:pPr>
            <a:r>
              <a:rPr kumimoji="0" lang="en-US" altLang="zh-CN" sz="3200" baseline="0" dirty="0">
                <a:solidFill>
                  <a:srgbClr val="FF0000"/>
                </a:solidFill>
                <a:latin typeface="Times New Roman"/>
              </a:rPr>
              <a:t>(</a:t>
            </a: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</a:rPr>
              <a:t>–20)+(+3)+(+5)+(–7)</a:t>
            </a:r>
            <a:endParaRPr kumimoji="0" lang="zh-CN" altLang="en-US" sz="3200" baseline="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9411" name="文本框 6151"/>
          <p:cNvSpPr txBox="1">
            <a:spLocks noChangeArrowheads="1"/>
          </p:cNvSpPr>
          <p:nvPr/>
        </p:nvSpPr>
        <p:spPr bwMode="auto">
          <a:xfrm>
            <a:off x="5945800" y="1333441"/>
            <a:ext cx="4370675" cy="61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zh-CN" altLang="en-US" sz="3200" baseline="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有理数的加减混合运算</a:t>
            </a:r>
          </a:p>
        </p:txBody>
      </p:sp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1361900" y="2730095"/>
            <a:ext cx="10090725" cy="150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40000"/>
              </a:lnSpc>
            </a:pP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</a:rPr>
              <a:t>               </a:t>
            </a:r>
            <a:r>
              <a:rPr kumimoji="0" lang="zh-CN" altLang="en-US" sz="3200" baseline="0" dirty="0" smtClean="0">
                <a:solidFill>
                  <a:prstClr val="black"/>
                </a:solidFill>
                <a:latin typeface="Times New Roman" pitchFamily="18" charset="0"/>
              </a:rPr>
              <a:t>这个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</a:rPr>
              <a:t>算式中有加法，也有减法，可以根据有理数减法法则，把它改写为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1605296" y="2827429"/>
            <a:ext cx="1142851" cy="6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zh-CN" altLang="en-US" sz="3200" baseline="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分析：</a:t>
            </a:r>
          </a:p>
        </p:txBody>
      </p:sp>
      <p:grpSp>
        <p:nvGrpSpPr>
          <p:cNvPr id="3" name="组合 2065"/>
          <p:cNvGrpSpPr>
            <a:grpSpLocks/>
          </p:cNvGrpSpPr>
          <p:nvPr/>
        </p:nvGrpSpPr>
        <p:grpSpPr bwMode="auto">
          <a:xfrm>
            <a:off x="6836049" y="4809616"/>
            <a:ext cx="3318501" cy="1672554"/>
            <a:chOff x="3379" y="2614"/>
            <a:chExt cx="2090" cy="1053"/>
          </a:xfrm>
        </p:grpSpPr>
        <p:sp>
          <p:nvSpPr>
            <p:cNvPr id="59408" name="云形标注 2063"/>
            <p:cNvSpPr>
              <a:spLocks noChangeArrowheads="1"/>
            </p:cNvSpPr>
            <p:nvPr/>
          </p:nvSpPr>
          <p:spPr bwMode="auto">
            <a:xfrm>
              <a:off x="3379" y="2614"/>
              <a:ext cx="2090" cy="1053"/>
            </a:xfrm>
            <a:prstGeom prst="cloudCallout">
              <a:avLst>
                <a:gd name="adj1" fmla="val -54186"/>
                <a:gd name="adj2" fmla="val -33545"/>
              </a:avLst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1219140" eaLnBrk="1" hangingPunct="1"/>
              <a:endParaRPr kumimoji="0" lang="zh-CN" altLang="en-US" sz="100" b="0" baseline="0">
                <a:solidFill>
                  <a:prstClr val="black"/>
                </a:solidFill>
              </a:endParaRPr>
            </a:p>
          </p:txBody>
        </p:sp>
        <p:sp>
          <p:nvSpPr>
            <p:cNvPr id="59409" name="文本框 2064"/>
            <p:cNvSpPr txBox="1">
              <a:spLocks noChangeArrowheads="1"/>
            </p:cNvSpPr>
            <p:nvPr/>
          </p:nvSpPr>
          <p:spPr bwMode="auto">
            <a:xfrm>
              <a:off x="3516" y="2885"/>
              <a:ext cx="1908" cy="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defTabSz="1219140" eaLnBrk="1" hangingPunct="1">
                <a:spcBef>
                  <a:spcPct val="50000"/>
                </a:spcBef>
              </a:pPr>
              <a:r>
                <a:rPr kumimoji="0" lang="zh-CN" altLang="en-US" sz="2800" baseline="0" dirty="0">
                  <a:solidFill>
                    <a:schemeClr val="bg1"/>
                  </a:solidFill>
                  <a:latin typeface="宋体" pitchFamily="2" charset="-122"/>
                </a:rPr>
                <a:t>使问题转化为几个有理数的加法</a:t>
              </a:r>
              <a:r>
                <a:rPr kumimoji="0" lang="en-US" altLang="zh-CN" sz="2800" baseline="0" dirty="0">
                  <a:solidFill>
                    <a:schemeClr val="bg1"/>
                  </a:solidFill>
                  <a:latin typeface="宋体" pitchFamily="2" charset="-122"/>
                </a:rPr>
                <a:t>.</a:t>
              </a:r>
            </a:p>
          </p:txBody>
        </p:sp>
      </p:grpSp>
      <p:grpSp>
        <p:nvGrpSpPr>
          <p:cNvPr id="59401" name="组合 4"/>
          <p:cNvGrpSpPr>
            <a:grpSpLocks/>
          </p:cNvGrpSpPr>
          <p:nvPr/>
        </p:nvGrpSpPr>
        <p:grpSpPr bwMode="auto">
          <a:xfrm>
            <a:off x="3567826" y="1384088"/>
            <a:ext cx="2247607" cy="577864"/>
            <a:chOff x="3485" y="1168"/>
            <a:chExt cx="2655" cy="680"/>
          </a:xfrm>
        </p:grpSpPr>
        <p:sp>
          <p:nvSpPr>
            <p:cNvPr id="2" name="圆角矩形 1"/>
            <p:cNvSpPr/>
            <p:nvPr/>
          </p:nvSpPr>
          <p:spPr>
            <a:xfrm>
              <a:off x="3485" y="1168"/>
              <a:ext cx="2655" cy="625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1219140">
                <a:defRPr/>
              </a:pPr>
              <a:endParaRPr lang="zh-CN" altLang="en-US" sz="2400" b="0" baseline="0">
                <a:solidFill>
                  <a:prstClr val="black"/>
                </a:solidFill>
              </a:endParaRPr>
            </a:p>
          </p:txBody>
        </p:sp>
        <p:sp>
          <p:nvSpPr>
            <p:cNvPr id="59407" name="矩形 1"/>
            <p:cNvSpPr>
              <a:spLocks noChangeArrowheads="1"/>
            </p:cNvSpPr>
            <p:nvPr/>
          </p:nvSpPr>
          <p:spPr bwMode="auto">
            <a:xfrm>
              <a:off x="3863" y="1203"/>
              <a:ext cx="1900" cy="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1219140" eaLnBrk="1" hangingPunct="1">
                <a:lnSpc>
                  <a:spcPct val="80000"/>
                </a:lnSpc>
              </a:pPr>
              <a:r>
                <a:rPr kumimoji="0" lang="zh-CN" altLang="en-US" sz="3700" b="0" baseline="0" dirty="0">
                  <a:solidFill>
                    <a:prstClr val="white"/>
                  </a:solidFill>
                  <a:latin typeface="Times New Roman" pitchFamily="18" charset="0"/>
                  <a:ea typeface="黑体" pitchFamily="49" charset="-122"/>
                </a:rPr>
                <a:t>知识点</a:t>
              </a:r>
              <a:endParaRPr kumimoji="0" lang="zh-CN" altLang="en-US" sz="3700" baseline="0" dirty="0">
                <a:solidFill>
                  <a:prstClr val="white"/>
                </a:solidFill>
                <a:latin typeface="Times New Roman" pitchFamily="18" charset="0"/>
                <a:ea typeface="黑体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582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2054" grpId="0"/>
      <p:bldP spid="410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225945" y="1508526"/>
            <a:ext cx="107109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/>
            <a:r>
              <a:rPr kumimoji="0" lang="zh-CN" altLang="en-US" sz="3200" baseline="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解：</a:t>
            </a:r>
          </a:p>
        </p:txBody>
      </p:sp>
      <p:graphicFrame>
        <p:nvGraphicFramePr>
          <p:cNvPr id="50185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2951025"/>
              </p:ext>
            </p:extLst>
          </p:nvPr>
        </p:nvGraphicFramePr>
        <p:xfrm>
          <a:off x="3072501" y="2191299"/>
          <a:ext cx="5085687" cy="584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8" r:id="rId4" imgW="1738391" imgH="203024" progId="Equation.DSMT4">
                  <p:embed/>
                </p:oleObj>
              </mc:Choice>
              <mc:Fallback>
                <p:oleObj r:id="rId4" imgW="1738391" imgH="203024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2501" y="2191299"/>
                        <a:ext cx="5085687" cy="5843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7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6981035"/>
              </p:ext>
            </p:extLst>
          </p:nvPr>
        </p:nvGraphicFramePr>
        <p:xfrm>
          <a:off x="3356097" y="1543451"/>
          <a:ext cx="5020080" cy="580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9" r:id="rId6" imgW="1751080" imgH="203024" progId="Equation.DSMT4">
                  <p:embed/>
                </p:oleObj>
              </mc:Choice>
              <mc:Fallback>
                <p:oleObj r:id="rId6" imgW="1751080" imgH="203024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6097" y="1543451"/>
                        <a:ext cx="5020080" cy="5801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8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2157412"/>
              </p:ext>
            </p:extLst>
          </p:nvPr>
        </p:nvGraphicFramePr>
        <p:xfrm>
          <a:off x="3066151" y="2985233"/>
          <a:ext cx="6029599" cy="575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0" r:id="rId8" imgW="2042927" imgH="203024" progId="Equation.DSMT4">
                  <p:embed/>
                </p:oleObj>
              </mc:Choice>
              <mc:Fallback>
                <p:oleObj r:id="rId8" imgW="2042927" imgH="203024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6151" y="2985233"/>
                        <a:ext cx="6029599" cy="5758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9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5656967"/>
              </p:ext>
            </p:extLst>
          </p:nvPr>
        </p:nvGraphicFramePr>
        <p:xfrm>
          <a:off x="3076736" y="3774933"/>
          <a:ext cx="2890990" cy="577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1" r:id="rId10" imgW="1002430" imgH="203024" progId="Equation.DSMT4">
                  <p:embed/>
                </p:oleObj>
              </mc:Choice>
              <mc:Fallback>
                <p:oleObj r:id="rId10" imgW="1002430" imgH="203024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6736" y="3774933"/>
                        <a:ext cx="2890990" cy="5779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90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7954722"/>
              </p:ext>
            </p:extLst>
          </p:nvPr>
        </p:nvGraphicFramePr>
        <p:xfrm>
          <a:off x="3114830" y="4568869"/>
          <a:ext cx="1589409" cy="520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2" name="Equation" r:id="rId12" imgW="507960" imgH="177480" progId="Equation.DSMT4">
                  <p:embed/>
                </p:oleObj>
              </mc:Choice>
              <mc:Fallback>
                <p:oleObj name="Equation" r:id="rId12" imgW="507960" imgH="177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4830" y="4568869"/>
                        <a:ext cx="1589409" cy="5208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50193"/>
          <p:cNvGrpSpPr>
            <a:grpSpLocks/>
          </p:cNvGrpSpPr>
          <p:nvPr/>
        </p:nvGrpSpPr>
        <p:grpSpPr bwMode="auto">
          <a:xfrm>
            <a:off x="7709515" y="3970781"/>
            <a:ext cx="2376708" cy="1513766"/>
            <a:chOff x="3787" y="3113"/>
            <a:chExt cx="1497" cy="953"/>
          </a:xfrm>
        </p:grpSpPr>
        <p:sp>
          <p:nvSpPr>
            <p:cNvPr id="60434" name="云形标注 50191"/>
            <p:cNvSpPr>
              <a:spLocks noChangeArrowheads="1"/>
            </p:cNvSpPr>
            <p:nvPr/>
          </p:nvSpPr>
          <p:spPr bwMode="auto">
            <a:xfrm rot="1074628">
              <a:off x="3787" y="3113"/>
              <a:ext cx="1497" cy="953"/>
            </a:xfrm>
            <a:prstGeom prst="cloudCallout">
              <a:avLst>
                <a:gd name="adj1" fmla="val -72398"/>
                <a:gd name="adj2" fmla="val -37051"/>
              </a:avLst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1219140" eaLnBrk="1" hangingPunct="1"/>
              <a:endParaRPr kumimoji="0" lang="zh-CN" altLang="en-US" sz="100" baseline="0">
                <a:solidFill>
                  <a:prstClr val="black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60435" name="文本框 50192"/>
            <p:cNvSpPr txBox="1">
              <a:spLocks noChangeArrowheads="1"/>
            </p:cNvSpPr>
            <p:nvPr/>
          </p:nvSpPr>
          <p:spPr bwMode="auto">
            <a:xfrm>
              <a:off x="3924" y="3294"/>
              <a:ext cx="1304" cy="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defTabSz="1219140" eaLnBrk="1" hangingPunct="1">
                <a:spcBef>
                  <a:spcPct val="50000"/>
                </a:spcBef>
              </a:pPr>
              <a:r>
                <a:rPr kumimoji="0" lang="zh-CN" altLang="en-US" sz="2800" baseline="0" dirty="0">
                  <a:solidFill>
                    <a:schemeClr val="bg1"/>
                  </a:solidFill>
                  <a:latin typeface="Times New Roman" pitchFamily="18" charset="0"/>
                  <a:ea typeface="楷体" pitchFamily="49" charset="-122"/>
                </a:rPr>
                <a:t>这里使用了哪些运算律？</a:t>
              </a:r>
            </a:p>
          </p:txBody>
        </p:sp>
      </p:grp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7726206" y="3997219"/>
            <a:ext cx="2662420" cy="1511650"/>
            <a:chOff x="3787" y="3113"/>
            <a:chExt cx="1497" cy="953"/>
          </a:xfrm>
        </p:grpSpPr>
        <p:sp>
          <p:nvSpPr>
            <p:cNvPr id="60432" name="云形标注 2"/>
            <p:cNvSpPr>
              <a:spLocks noChangeArrowheads="1"/>
            </p:cNvSpPr>
            <p:nvPr/>
          </p:nvSpPr>
          <p:spPr bwMode="auto">
            <a:xfrm rot="1074628">
              <a:off x="3787" y="3113"/>
              <a:ext cx="1497" cy="953"/>
            </a:xfrm>
            <a:prstGeom prst="cloudCallout">
              <a:avLst>
                <a:gd name="adj1" fmla="val -72398"/>
                <a:gd name="adj2" fmla="val -37051"/>
              </a:avLst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1219140" eaLnBrk="1" hangingPunct="1"/>
              <a:endParaRPr kumimoji="0" lang="zh-CN" altLang="en-US" sz="100" baseline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60433" name="文本框 3"/>
            <p:cNvSpPr txBox="1">
              <a:spLocks noChangeArrowheads="1"/>
            </p:cNvSpPr>
            <p:nvPr/>
          </p:nvSpPr>
          <p:spPr bwMode="auto">
            <a:xfrm>
              <a:off x="3964" y="3159"/>
              <a:ext cx="1279" cy="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1219140" eaLnBrk="1" hangingPunct="1">
                <a:spcBef>
                  <a:spcPct val="50000"/>
                </a:spcBef>
              </a:pPr>
              <a:r>
                <a:rPr kumimoji="0" lang="zh-CN" altLang="en-US" sz="2800" baseline="0" dirty="0">
                  <a:solidFill>
                    <a:srgbClr val="FFFF00"/>
                  </a:solidFill>
                  <a:latin typeface="Times New Roman" pitchFamily="18" charset="0"/>
                </a:rPr>
                <a:t>有理数加法的</a:t>
              </a:r>
              <a:r>
                <a:rPr kumimoji="0" lang="zh-CN" altLang="en-US" sz="2800" baseline="0" dirty="0">
                  <a:solidFill>
                    <a:srgbClr val="FFFF00"/>
                  </a:solidFill>
                  <a:latin typeface="Times New Roman" pitchFamily="18" charset="0"/>
                  <a:sym typeface="宋体" pitchFamily="2" charset="-122"/>
                </a:rPr>
                <a:t>交换律、</a:t>
              </a:r>
              <a:r>
                <a:rPr kumimoji="0" lang="zh-CN" altLang="en-US" sz="2800" baseline="0" dirty="0">
                  <a:solidFill>
                    <a:srgbClr val="FFFF00"/>
                  </a:solidFill>
                  <a:latin typeface="Times New Roman" pitchFamily="18" charset="0"/>
                </a:rPr>
                <a:t>结合律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120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>
            <a:spLocks noChangeArrowheads="1"/>
          </p:cNvSpPr>
          <p:nvPr/>
        </p:nvSpPr>
        <p:spPr bwMode="auto">
          <a:xfrm>
            <a:off x="1399663" y="2017259"/>
            <a:ext cx="9949861" cy="1600435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0" lang="zh-CN" altLang="en-US" sz="3200" baseline="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要点归纳：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</a:rPr>
              <a:t>引入相反数后，加减混合运算可以统一为加法运算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</a:rPr>
              <a:t>.</a:t>
            </a:r>
          </a:p>
        </p:txBody>
      </p:sp>
      <p:graphicFrame>
        <p:nvGraphicFramePr>
          <p:cNvPr id="3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5845441"/>
              </p:ext>
            </p:extLst>
          </p:nvPr>
        </p:nvGraphicFramePr>
        <p:xfrm>
          <a:off x="4118755" y="2943067"/>
          <a:ext cx="4488865" cy="529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3" name="Equation" r:id="rId3" imgW="1536480" imgH="203040" progId="Equation.DSMT4">
                  <p:embed/>
                </p:oleObj>
              </mc:Choice>
              <mc:Fallback>
                <p:oleObj name="Equation" r:id="rId3" imgW="1536480" imgH="20304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8755" y="2943067"/>
                        <a:ext cx="4488865" cy="5292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514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文本框 1"/>
          <p:cNvSpPr txBox="1">
            <a:spLocks noChangeArrowheads="1"/>
          </p:cNvSpPr>
          <p:nvPr/>
        </p:nvSpPr>
        <p:spPr bwMode="auto">
          <a:xfrm>
            <a:off x="1826684" y="1462607"/>
            <a:ext cx="9618809" cy="4556148"/>
          </a:xfrm>
          <a:prstGeom prst="rect">
            <a:avLst/>
          </a:prstGeom>
          <a:ln/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50000"/>
              </a:lnSpc>
            </a:pP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算式                                            是</a:t>
            </a:r>
            <a:r>
              <a:rPr kumimoji="0" lang="zh-CN" altLang="en-US" sz="3200" u="sng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zh-CN" altLang="en-US" sz="3200" u="sng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zh-CN" altLang="en-US" sz="3200" u="sng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3200" u="sng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  </a:t>
            </a:r>
            <a:r>
              <a:rPr kumimoji="0" lang="zh-CN" altLang="en-US" sz="3200" u="sng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zh-CN" altLang="en-US" sz="3200" u="sng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    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这四个数的和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zh-CN" altLang="en-US" sz="3200" u="sng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 </a:t>
            </a:r>
            <a:endParaRPr kumimoji="0" lang="en-US" altLang="zh-CN" sz="3200" baseline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为书写简单，省略算式中的括号和加号写为</a:t>
            </a:r>
          </a:p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（                          ）                               </a:t>
            </a:r>
            <a:endParaRPr kumimoji="0" lang="en-US" altLang="zh-CN" sz="3200" baseline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我们可以读作</a:t>
            </a:r>
            <a:r>
              <a:rPr kumimoji="0" lang="zh-CN" altLang="en-US" sz="3200" u="sng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的和，或读作</a:t>
            </a:r>
            <a:r>
              <a:rPr kumimoji="0" lang="zh-CN" altLang="en-US" sz="3200" u="sng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加</a:t>
            </a:r>
            <a:r>
              <a:rPr kumimoji="0" lang="zh-CN" altLang="en-US" sz="3200" u="sng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加</a:t>
            </a:r>
            <a:r>
              <a:rPr kumimoji="0" lang="zh-CN" altLang="en-US" sz="3200" u="sng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减</a:t>
            </a:r>
            <a:r>
              <a:rPr kumimoji="0" lang="zh-CN" altLang="en-US" sz="3200" u="sng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        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.</a:t>
            </a:r>
          </a:p>
        </p:txBody>
      </p:sp>
      <p:sp>
        <p:nvSpPr>
          <p:cNvPr id="215049" name="文本框 215048"/>
          <p:cNvSpPr txBox="1">
            <a:spLocks noChangeArrowheads="1"/>
          </p:cNvSpPr>
          <p:nvPr/>
        </p:nvSpPr>
        <p:spPr bwMode="auto">
          <a:xfrm>
            <a:off x="9623044" y="1578885"/>
            <a:ext cx="63491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spcBef>
                <a:spcPct val="50000"/>
              </a:spcBef>
            </a:pP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         </a:t>
            </a:r>
          </a:p>
        </p:txBody>
      </p:sp>
      <p:sp>
        <p:nvSpPr>
          <p:cNvPr id="215046" name="文本框 215045"/>
          <p:cNvSpPr txBox="1">
            <a:spLocks noChangeArrowheads="1"/>
          </p:cNvSpPr>
          <p:nvPr/>
        </p:nvSpPr>
        <p:spPr bwMode="auto">
          <a:xfrm>
            <a:off x="2394398" y="3778790"/>
            <a:ext cx="290368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spcBef>
                <a:spcPct val="50000"/>
              </a:spcBef>
            </a:pP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–20+3+5–7 </a:t>
            </a:r>
          </a:p>
        </p:txBody>
      </p:sp>
      <p:sp>
        <p:nvSpPr>
          <p:cNvPr id="215047" name="文本框 215046"/>
          <p:cNvSpPr txBox="1">
            <a:spLocks noChangeArrowheads="1"/>
          </p:cNvSpPr>
          <p:nvPr/>
        </p:nvSpPr>
        <p:spPr bwMode="auto">
          <a:xfrm>
            <a:off x="5238586" y="4455632"/>
            <a:ext cx="440091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spcBef>
                <a:spcPct val="50000"/>
              </a:spcBef>
            </a:pPr>
            <a:r>
              <a:rPr kumimoji="0" lang="zh-CN" altLang="en-US" sz="3200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负</a:t>
            </a: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kumimoji="0" lang="zh-CN" altLang="en-US" sz="3200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、</a:t>
            </a: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zh-CN" altLang="en-US" sz="3200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正</a:t>
            </a: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0" lang="zh-CN" altLang="en-US" sz="3200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、</a:t>
            </a:r>
            <a:r>
              <a:rPr kumimoji="0" lang="zh-CN" altLang="en-US" sz="3200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正</a:t>
            </a: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kumimoji="0" lang="zh-CN" altLang="en-US" sz="3200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、</a:t>
            </a:r>
            <a:r>
              <a:rPr kumimoji="0" lang="zh-CN" altLang="en-US" sz="3200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负</a:t>
            </a: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</a:t>
            </a:r>
          </a:p>
        </p:txBody>
      </p:sp>
      <p:sp>
        <p:nvSpPr>
          <p:cNvPr id="215050" name="文本框 215049"/>
          <p:cNvSpPr txBox="1">
            <a:spLocks noChangeArrowheads="1"/>
          </p:cNvSpPr>
          <p:nvPr/>
        </p:nvSpPr>
        <p:spPr bwMode="auto">
          <a:xfrm>
            <a:off x="3169215" y="5205743"/>
            <a:ext cx="516410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spcBef>
                <a:spcPct val="50000"/>
              </a:spcBef>
            </a:pPr>
            <a:r>
              <a:rPr kumimoji="0" lang="zh-CN" altLang="en-US" sz="3200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负</a:t>
            </a: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20         3          5         7 </a:t>
            </a:r>
          </a:p>
        </p:txBody>
      </p:sp>
      <p:graphicFrame>
        <p:nvGraphicFramePr>
          <p:cNvPr id="61447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0489635"/>
              </p:ext>
            </p:extLst>
          </p:nvPr>
        </p:nvGraphicFramePr>
        <p:xfrm>
          <a:off x="3760640" y="1662254"/>
          <a:ext cx="4188337" cy="501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9" r:id="rId4" imgW="1611501" imgH="203024" progId="Equation.DSMT4">
                  <p:embed/>
                </p:oleObj>
              </mc:Choice>
              <mc:Fallback>
                <p:oleObj r:id="rId4" imgW="1611501" imgH="203024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0640" y="1662254"/>
                        <a:ext cx="4188337" cy="5017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/>
          <p:cNvSpPr/>
          <p:nvPr/>
        </p:nvSpPr>
        <p:spPr>
          <a:xfrm>
            <a:off x="2014856" y="2289184"/>
            <a:ext cx="759084" cy="615696"/>
          </a:xfrm>
          <a:prstGeom prst="rect">
            <a:avLst/>
          </a:prstGeom>
        </p:spPr>
        <p:txBody>
          <a:bodyPr wrap="none" lIns="121898" tIns="60948" rIns="121898" bIns="60948">
            <a:spAutoFit/>
          </a:bodyPr>
          <a:lstStyle/>
          <a:p>
            <a:pPr defTabSz="1219140" eaLnBrk="1" hangingPunct="1">
              <a:spcBef>
                <a:spcPct val="50000"/>
              </a:spcBef>
            </a:pP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–7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</a:p>
        </p:txBody>
      </p:sp>
      <p:sp>
        <p:nvSpPr>
          <p:cNvPr id="5" name="矩形 4"/>
          <p:cNvSpPr/>
          <p:nvPr/>
        </p:nvSpPr>
        <p:spPr>
          <a:xfrm>
            <a:off x="10641314" y="1559299"/>
            <a:ext cx="553925" cy="615696"/>
          </a:xfrm>
          <a:prstGeom prst="rect">
            <a:avLst/>
          </a:prstGeom>
        </p:spPr>
        <p:txBody>
          <a:bodyPr wrap="none" lIns="121898" tIns="60948" rIns="121898" bIns="60948">
            <a:spAutoFit/>
          </a:bodyPr>
          <a:lstStyle/>
          <a:p>
            <a:pPr defTabSz="1219140" eaLnBrk="1" hangingPunct="1"/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5 </a:t>
            </a:r>
            <a:endParaRPr kumimoji="0" lang="zh-CN" altLang="en-US" sz="2400" b="0" baseline="0" dirty="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pic>
        <p:nvPicPr>
          <p:cNvPr id="15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142" y="2464698"/>
            <a:ext cx="1576712" cy="225900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8366324" y="1544685"/>
            <a:ext cx="861662" cy="615696"/>
          </a:xfrm>
          <a:prstGeom prst="rect">
            <a:avLst/>
          </a:prstGeom>
        </p:spPr>
        <p:txBody>
          <a:bodyPr wrap="none" lIns="121898" tIns="60948" rIns="121898" bIns="60948">
            <a:spAutoFit/>
          </a:bodyPr>
          <a:lstStyle/>
          <a:p>
            <a:pPr defTabSz="1219140" eaLnBrk="1" hangingPunct="1"/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–20</a:t>
            </a:r>
            <a:endParaRPr kumimoji="0" lang="zh-CN" altLang="en-US" sz="2400" b="0" baseline="0" dirty="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15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9" grpId="0"/>
      <p:bldP spid="215046" grpId="0"/>
      <p:bldP spid="215047" grpId="0"/>
      <p:bldP spid="215050" grpId="0"/>
      <p:bldP spid="2" grpId="0"/>
      <p:bldP spid="5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8304048" y="3414374"/>
            <a:ext cx="3886365" cy="1962604"/>
            <a:chOff x="3553" y="3057"/>
            <a:chExt cx="1326" cy="953"/>
          </a:xfrm>
        </p:grpSpPr>
        <p:sp>
          <p:nvSpPr>
            <p:cNvPr id="62478" name="云形标注 2"/>
            <p:cNvSpPr>
              <a:spLocks noChangeArrowheads="1"/>
            </p:cNvSpPr>
            <p:nvPr/>
          </p:nvSpPr>
          <p:spPr bwMode="auto">
            <a:xfrm rot="1074628">
              <a:off x="3553" y="3057"/>
              <a:ext cx="1243" cy="953"/>
            </a:xfrm>
            <a:prstGeom prst="cloudCallout">
              <a:avLst>
                <a:gd name="adj1" fmla="val -55194"/>
                <a:gd name="adj2" fmla="val -48074"/>
              </a:avLst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1219140" eaLnBrk="1" hangingPunct="1"/>
              <a:endParaRPr kumimoji="0" lang="zh-CN" altLang="en-US" sz="100" baseline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62479" name="文本框 3"/>
            <p:cNvSpPr txBox="1">
              <a:spLocks noChangeArrowheads="1"/>
            </p:cNvSpPr>
            <p:nvPr/>
          </p:nvSpPr>
          <p:spPr bwMode="auto">
            <a:xfrm>
              <a:off x="3601" y="3131"/>
              <a:ext cx="1278" cy="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1219140" eaLnBrk="1" hangingPunct="1"/>
              <a:r>
                <a:rPr kumimoji="0" lang="zh-CN" altLang="en-US" sz="2800" baseline="0" dirty="0">
                  <a:solidFill>
                    <a:schemeClr val="bg1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大胆探究：</a:t>
              </a:r>
            </a:p>
            <a:p>
              <a:pPr algn="ctr" defTabSz="1219140" eaLnBrk="1" hangingPunct="1"/>
              <a:r>
                <a:rPr kumimoji="0" lang="zh-CN" altLang="en-US" sz="2800" baseline="0" dirty="0">
                  <a:solidFill>
                    <a:schemeClr val="bg1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在符号简写这个环节，有什么小窍门吗？</a:t>
              </a:r>
            </a:p>
          </p:txBody>
        </p:sp>
      </p:grpSp>
      <p:sp>
        <p:nvSpPr>
          <p:cNvPr id="34819" name="文本框 34818"/>
          <p:cNvSpPr txBox="1">
            <a:spLocks noChangeArrowheads="1"/>
          </p:cNvSpPr>
          <p:nvPr/>
        </p:nvSpPr>
        <p:spPr bwMode="auto">
          <a:xfrm>
            <a:off x="1171248" y="2011504"/>
            <a:ext cx="6399967" cy="855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70000"/>
              </a:lnSpc>
            </a:pP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(1) (–40)–(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＋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27)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＋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19–24–(–32)</a:t>
            </a:r>
          </a:p>
        </p:txBody>
      </p:sp>
      <p:sp>
        <p:nvSpPr>
          <p:cNvPr id="215046" name="文本框 215045"/>
          <p:cNvSpPr txBox="1">
            <a:spLocks noChangeArrowheads="1"/>
          </p:cNvSpPr>
          <p:nvPr/>
        </p:nvSpPr>
        <p:spPr bwMode="auto">
          <a:xfrm>
            <a:off x="2953345" y="1398372"/>
            <a:ext cx="8065567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spcBef>
                <a:spcPct val="50000"/>
              </a:spcBef>
            </a:pP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把下列算式改写为省略括号和加号的形式</a:t>
            </a: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endParaRPr kumimoji="0" lang="zh-CN" altLang="en-US" sz="3200" baseline="0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449855" y="1977160"/>
            <a:ext cx="4501797" cy="855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70000"/>
              </a:lnSpc>
            </a:pP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(2) (–9)–(–2)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＋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(–3)–4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120660" y="3447525"/>
            <a:ext cx="4389395" cy="85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70000"/>
              </a:lnSpc>
            </a:pP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40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27</a:t>
            </a:r>
            <a:r>
              <a:rPr kumimoji="0" lang="zh-CN" altLang="en-US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＋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19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24</a:t>
            </a:r>
            <a:r>
              <a:rPr kumimoji="0" lang="zh-CN" altLang="en-US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＋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32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180142" y="4818759"/>
            <a:ext cx="3479347" cy="85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70000"/>
              </a:lnSpc>
            </a:pP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9 </a:t>
            </a:r>
            <a:r>
              <a:rPr kumimoji="0" lang="zh-CN" altLang="en-US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＋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 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kumimoji="0" lang="zh-CN" altLang="en-US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63838" y="1419234"/>
            <a:ext cx="2308451" cy="615696"/>
          </a:xfrm>
          <a:prstGeom prst="rect">
            <a:avLst/>
          </a:prstGeom>
          <a:noFill/>
        </p:spPr>
        <p:txBody>
          <a:bodyPr wrap="none" lIns="121898" tIns="60948" rIns="121898" bIns="60948" rtlCol="0">
            <a:spAutoFit/>
          </a:bodyPr>
          <a:lstStyle/>
          <a:p>
            <a:pPr defTabSz="1219140" eaLnBrk="1" hangingPunct="1"/>
            <a:r>
              <a:rPr kumimoji="0" lang="en-US" altLang="zh-CN" sz="3200" baseline="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【</a:t>
            </a:r>
            <a:r>
              <a:rPr kumimoji="0" lang="zh-CN" altLang="en-US" sz="3200" baseline="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练一练</a:t>
            </a:r>
            <a:r>
              <a:rPr kumimoji="0" lang="en-US" altLang="zh-CN" sz="3200" baseline="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</a:t>
            </a:r>
            <a:endParaRPr kumimoji="0" lang="zh-CN" altLang="en-US" sz="3200" baseline="0" dirty="0">
              <a:solidFill>
                <a:srgbClr val="0000FF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0" name="文本框 34818"/>
          <p:cNvSpPr txBox="1">
            <a:spLocks noChangeArrowheads="1"/>
          </p:cNvSpPr>
          <p:nvPr/>
        </p:nvSpPr>
        <p:spPr bwMode="auto">
          <a:xfrm>
            <a:off x="1163721" y="2759420"/>
            <a:ext cx="6399967" cy="855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70000"/>
              </a:lnSpc>
            </a:pPr>
            <a:r>
              <a:rPr kumimoji="0" lang="en-US" altLang="zh-CN" sz="2800" baseline="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kumimoji="0" lang="zh-CN" altLang="en-US" sz="2800" baseline="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(1) (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40)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</a:t>
            </a:r>
            <a:r>
              <a:rPr kumimoji="0" lang="zh-CN" altLang="en-US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＋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27)</a:t>
            </a:r>
            <a:r>
              <a:rPr kumimoji="0" lang="zh-CN" altLang="en-US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＋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19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24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32) </a:t>
            </a:r>
          </a:p>
        </p:txBody>
      </p:sp>
      <p:sp>
        <p:nvSpPr>
          <p:cNvPr id="21" name="文本框 4"/>
          <p:cNvSpPr txBox="1">
            <a:spLocks noChangeArrowheads="1"/>
          </p:cNvSpPr>
          <p:nvPr/>
        </p:nvSpPr>
        <p:spPr bwMode="auto">
          <a:xfrm>
            <a:off x="1944992" y="4147062"/>
            <a:ext cx="4501797" cy="855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70000"/>
              </a:lnSpc>
            </a:pP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(2) (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9)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2)</a:t>
            </a:r>
            <a:r>
              <a:rPr kumimoji="0" lang="zh-CN" altLang="en-US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＋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3)</a:t>
            </a:r>
            <a:r>
              <a:rPr kumimoji="0" lang="en-US" altLang="zh-CN" sz="2800" baseline="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kumimoji="0" lang="en-US" altLang="zh-CN" sz="2800" baseline="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7863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4819"/>
          <p:cNvSpPr txBox="1">
            <a:spLocks noChangeArrowheads="1"/>
          </p:cNvSpPr>
          <p:nvPr/>
        </p:nvSpPr>
        <p:spPr bwMode="auto">
          <a:xfrm>
            <a:off x="1536736" y="2124075"/>
            <a:ext cx="9264614" cy="150692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898" tIns="60948" rIns="121898" bIns="609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defTabSz="1219140" eaLnBrk="1" hangingPunct="1">
              <a:lnSpc>
                <a:spcPct val="150000"/>
              </a:lnSpc>
            </a:pPr>
            <a:r>
              <a:rPr kumimoji="0" lang="zh-CN" altLang="en-US" sz="3200" baseline="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规律：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</a:rPr>
              <a:t>数字前“</a:t>
            </a: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</a:rPr>
              <a:t>–</a:t>
            </a:r>
            <a:r>
              <a:rPr kumimoji="0" lang="zh-CN" altLang="en-US" sz="3200" baseline="0" dirty="0">
                <a:solidFill>
                  <a:prstClr val="black"/>
                </a:solidFill>
                <a:latin typeface="Times New Roman" pitchFamily="18" charset="0"/>
              </a:rPr>
              <a:t>”号是奇数个取“</a:t>
            </a:r>
            <a:r>
              <a:rPr kumimoji="0" lang="en-US" altLang="zh-CN" sz="3200" baseline="0" dirty="0">
                <a:solidFill>
                  <a:srgbClr val="FF0000"/>
                </a:solidFill>
                <a:latin typeface="Times New Roman" pitchFamily="18" charset="0"/>
              </a:rPr>
              <a:t>–</a:t>
            </a:r>
            <a:r>
              <a:rPr kumimoji="0" lang="zh-CN" altLang="en-US" sz="3200" baseline="0" dirty="0" smtClean="0">
                <a:solidFill>
                  <a:prstClr val="black"/>
                </a:solidFill>
                <a:latin typeface="Times New Roman" pitchFamily="18" charset="0"/>
              </a:rPr>
              <a:t>”；</a:t>
            </a:r>
            <a:endParaRPr kumimoji="0" lang="en-US" altLang="zh-CN" sz="3200" baseline="0" dirty="0" smtClean="0">
              <a:solidFill>
                <a:prstClr val="black"/>
              </a:solidFill>
              <a:latin typeface="Times New Roman" pitchFamily="18" charset="0"/>
            </a:endParaRPr>
          </a:p>
          <a:p>
            <a:pPr defTabSz="1219140" eaLnBrk="1" hangingPunct="1">
              <a:lnSpc>
                <a:spcPct val="150000"/>
              </a:lnSpc>
            </a:pPr>
            <a:r>
              <a:rPr kumimoji="0" lang="en-US" altLang="zh-CN" sz="3200" baseline="0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kumimoji="0" lang="en-US" altLang="zh-CN" sz="3200" baseline="0" dirty="0" smtClean="0">
                <a:solidFill>
                  <a:prstClr val="black"/>
                </a:solidFill>
                <a:latin typeface="Times New Roman" pitchFamily="18" charset="0"/>
              </a:rPr>
              <a:t>           </a:t>
            </a:r>
            <a:r>
              <a:rPr kumimoji="0" lang="zh-CN" altLang="en-US" sz="3200" baseline="0" dirty="0" smtClean="0">
                <a:solidFill>
                  <a:prstClr val="black"/>
                </a:solidFill>
                <a:latin typeface="Times New Roman" pitchFamily="18" charset="0"/>
              </a:rPr>
              <a:t>数字前“</a:t>
            </a:r>
            <a:r>
              <a:rPr kumimoji="0" lang="en-US" altLang="zh-CN" sz="3200" baseline="0" dirty="0" smtClean="0">
                <a:solidFill>
                  <a:srgbClr val="FF0000"/>
                </a:solidFill>
                <a:latin typeface="Times New Roman" pitchFamily="18" charset="0"/>
              </a:rPr>
              <a:t>–</a:t>
            </a:r>
            <a:r>
              <a:rPr kumimoji="0" lang="zh-CN" altLang="en-US" sz="3200" baseline="0" dirty="0" smtClean="0">
                <a:solidFill>
                  <a:prstClr val="black"/>
                </a:solidFill>
                <a:latin typeface="Times New Roman" pitchFamily="18" charset="0"/>
              </a:rPr>
              <a:t>”号是偶数个取“</a:t>
            </a:r>
            <a:r>
              <a:rPr kumimoji="0" lang="zh-CN" altLang="en-US" sz="3200" baseline="0" dirty="0" smtClean="0">
                <a:solidFill>
                  <a:srgbClr val="FF0000"/>
                </a:solidFill>
                <a:latin typeface="Times New Roman" pitchFamily="18" charset="0"/>
              </a:rPr>
              <a:t>＋</a:t>
            </a:r>
            <a:r>
              <a:rPr kumimoji="0" lang="zh-CN" altLang="en-US" sz="3200" baseline="0" dirty="0" smtClean="0">
                <a:solidFill>
                  <a:prstClr val="black"/>
                </a:solidFill>
                <a:latin typeface="Times New Roman" pitchFamily="18" charset="0"/>
              </a:rPr>
              <a:t>”．</a:t>
            </a:r>
            <a:endParaRPr kumimoji="0" lang="zh-CN" altLang="en-US" sz="3200" baseline="0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83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2871</TotalTime>
  <Words>1507</Words>
  <Application>Microsoft Office PowerPoint</Application>
  <PresentationFormat>自定义</PresentationFormat>
  <Paragraphs>188</Paragraphs>
  <Slides>28</Slides>
  <Notes>10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1" baseType="lpstr">
      <vt:lpstr>2_自定义设计方案</vt:lpstr>
      <vt:lpstr>MathType 6.0 Equation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例1  计算：(–2)＋(+30)–(–15)–(＋27)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世纪金榜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70</cp:revision>
  <cp:lastPrinted>2001-09-13T10:59:37Z</cp:lastPrinted>
  <dcterms:created xsi:type="dcterms:W3CDTF">2001-09-13T10:49:27Z</dcterms:created>
  <dcterms:modified xsi:type="dcterms:W3CDTF">2024-08-21T03:16:46Z</dcterms:modified>
</cp:coreProperties>
</file>